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elios Bold" panose="020B0604020202020204" charset="0"/>
      <p:regular r:id="rId18"/>
    </p:embeddedFont>
    <p:embeddedFont>
      <p:font typeface="Klein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image" Target="../media/image55.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1.pn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3.sv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15.svg"/><Relationship Id="rId10" Type="http://schemas.openxmlformats.org/officeDocument/2006/relationships/image" Target="../media/image68.png"/><Relationship Id="rId19"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8.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jpeg"/><Relationship Id="rId10" Type="http://schemas.openxmlformats.org/officeDocument/2006/relationships/image" Target="../media/image25.svg"/><Relationship Id="rId4" Type="http://schemas.openxmlformats.org/officeDocument/2006/relationships/image" Target="../media/image8.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3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9166033" y="169977"/>
            <a:ext cx="8623074" cy="2586922"/>
          </a:xfrm>
          <a:custGeom>
            <a:avLst/>
            <a:gdLst/>
            <a:ahLst/>
            <a:cxnLst/>
            <a:rect l="l" t="t" r="r" b="b"/>
            <a:pathLst>
              <a:path w="8623074" h="2586922">
                <a:moveTo>
                  <a:pt x="0" y="0"/>
                </a:moveTo>
                <a:lnTo>
                  <a:pt x="8623074" y="0"/>
                </a:lnTo>
                <a:lnTo>
                  <a:pt x="8623074" y="2586922"/>
                </a:lnTo>
                <a:lnTo>
                  <a:pt x="0" y="2586922"/>
                </a:lnTo>
                <a:lnTo>
                  <a:pt x="0" y="0"/>
                </a:lnTo>
                <a:close/>
              </a:path>
            </a:pathLst>
          </a:custGeom>
          <a:blipFill>
            <a:blip r:embed="rId4"/>
            <a:stretch>
              <a:fillRect l="-42" r="-42"/>
            </a:stretch>
          </a:blipFill>
        </p:spPr>
      </p:sp>
      <p:graphicFrame>
        <p:nvGraphicFramePr>
          <p:cNvPr id="6" name="Table 6"/>
          <p:cNvGraphicFramePr>
            <a:graphicFrameLocks noGrp="1"/>
          </p:cNvGraphicFramePr>
          <p:nvPr/>
        </p:nvGraphicFramePr>
        <p:xfrm>
          <a:off x="6760214" y="5143500"/>
          <a:ext cx="11028893" cy="4714874"/>
        </p:xfrm>
        <a:graphic>
          <a:graphicData uri="http://schemas.openxmlformats.org/drawingml/2006/table">
            <a:tbl>
              <a:tblPr/>
              <a:tblGrid>
                <a:gridCol w="4611050">
                  <a:extLst>
                    <a:ext uri="{9D8B030D-6E8A-4147-A177-3AD203B41FA5}">
                      <a16:colId xmlns:a16="http://schemas.microsoft.com/office/drawing/2014/main" val="20000"/>
                    </a:ext>
                  </a:extLst>
                </a:gridCol>
                <a:gridCol w="3708835">
                  <a:extLst>
                    <a:ext uri="{9D8B030D-6E8A-4147-A177-3AD203B41FA5}">
                      <a16:colId xmlns:a16="http://schemas.microsoft.com/office/drawing/2014/main" val="20001"/>
                    </a:ext>
                  </a:extLst>
                </a:gridCol>
                <a:gridCol w="2709008">
                  <a:extLst>
                    <a:ext uri="{9D8B030D-6E8A-4147-A177-3AD203B41FA5}">
                      <a16:colId xmlns:a16="http://schemas.microsoft.com/office/drawing/2014/main" val="20002"/>
                    </a:ext>
                  </a:extLst>
                </a:gridCol>
              </a:tblGrid>
              <a:tr h="883439">
                <a:tc>
                  <a:txBody>
                    <a:bodyPr/>
                    <a:lstStyle/>
                    <a:p>
                      <a:pPr algn="ctr">
                        <a:lnSpc>
                          <a:spcPts val="3079"/>
                        </a:lnSpc>
                        <a:defRPr/>
                      </a:pPr>
                      <a:r>
                        <a:rPr lang="en-US" sz="2199" b="1">
                          <a:solidFill>
                            <a:srgbClr val="000000"/>
                          </a:solidFill>
                          <a:latin typeface="Klein Bold"/>
                          <a:ea typeface="Klein Bold"/>
                          <a:cs typeface="Klein Bold"/>
                          <a:sym typeface="Klein Bold"/>
                        </a:rPr>
                        <a:t>CHANDAN CHOUDHURY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CL2025010601911046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2201020352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7145">
                <a:tc>
                  <a:txBody>
                    <a:bodyPr/>
                    <a:lstStyle/>
                    <a:p>
                      <a:pPr algn="ctr">
                        <a:lnSpc>
                          <a:spcPts val="3079"/>
                        </a:lnSpc>
                        <a:defRPr/>
                      </a:pPr>
                      <a:endParaRPr lang="en-US" sz="1100"/>
                    </a:p>
                    <a:p>
                      <a:pPr algn="ctr">
                        <a:lnSpc>
                          <a:spcPts val="3079"/>
                        </a:lnSpc>
                      </a:pPr>
                      <a:r>
                        <a:rPr lang="en-US" sz="2199" b="1">
                          <a:solidFill>
                            <a:srgbClr val="000000"/>
                          </a:solidFill>
                          <a:latin typeface="Klein Bold"/>
                          <a:ea typeface="Klein Bold"/>
                          <a:cs typeface="Klein Bold"/>
                          <a:sym typeface="Klein Bold"/>
                        </a:rPr>
                        <a:t>ADITYA NAYAK</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CL2025010601911349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2201020377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7145">
                <a:tc>
                  <a:txBody>
                    <a:bodyPr/>
                    <a:lstStyle/>
                    <a:p>
                      <a:pPr algn="ctr">
                        <a:lnSpc>
                          <a:spcPts val="3079"/>
                        </a:lnSpc>
                        <a:defRPr/>
                      </a:pPr>
                      <a:endParaRPr lang="en-US" sz="1100"/>
                    </a:p>
                    <a:p>
                      <a:pPr algn="ctr">
                        <a:lnSpc>
                          <a:spcPts val="3079"/>
                        </a:lnSpc>
                      </a:pPr>
                      <a:r>
                        <a:rPr lang="en-US" sz="2199" b="1">
                          <a:solidFill>
                            <a:srgbClr val="000000"/>
                          </a:solidFill>
                          <a:latin typeface="Klein Bold"/>
                          <a:ea typeface="Klein Bold"/>
                          <a:cs typeface="Klein Bold"/>
                          <a:sym typeface="Klein Bold"/>
                        </a:rPr>
                        <a:t>SANJEEB KUMAR POTHAL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CL2025010601938185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2201020411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77145">
                <a:tc>
                  <a:txBody>
                    <a:bodyPr/>
                    <a:lstStyle/>
                    <a:p>
                      <a:pPr algn="ctr">
                        <a:lnSpc>
                          <a:spcPts val="3079"/>
                        </a:lnSpc>
                        <a:defRPr/>
                      </a:pPr>
                      <a:endParaRPr lang="en-US" sz="1100"/>
                    </a:p>
                    <a:p>
                      <a:pPr algn="ctr">
                        <a:lnSpc>
                          <a:spcPts val="3079"/>
                        </a:lnSpc>
                      </a:pPr>
                      <a:r>
                        <a:rPr lang="en-US" sz="2199" b="1">
                          <a:solidFill>
                            <a:srgbClr val="000000"/>
                          </a:solidFill>
                          <a:latin typeface="Klein Bold"/>
                          <a:ea typeface="Klein Bold"/>
                          <a:cs typeface="Klein Bold"/>
                          <a:sym typeface="Klein Bold"/>
                        </a:rPr>
                        <a:t>GYANA RANJAN SAHOO</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CL2025010601938118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Klein Bold"/>
                          <a:ea typeface="Klein Bold"/>
                          <a:cs typeface="Klein Bold"/>
                          <a:sym typeface="Klein Bold"/>
                        </a:rPr>
                        <a:t>2201020033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8000793" y="3308118"/>
            <a:ext cx="9925474" cy="1123950"/>
          </a:xfrm>
          <a:prstGeom prst="rect">
            <a:avLst/>
          </a:prstGeom>
        </p:spPr>
        <p:txBody>
          <a:bodyPr lIns="0" tIns="0" rIns="0" bIns="0" rtlCol="0" anchor="t">
            <a:spAutoFit/>
          </a:bodyPr>
          <a:lstStyle/>
          <a:p>
            <a:pPr algn="l">
              <a:lnSpc>
                <a:spcPts val="8879"/>
              </a:lnSpc>
            </a:pPr>
            <a:r>
              <a:rPr lang="en-US" sz="7399" b="1">
                <a:solidFill>
                  <a:srgbClr val="2A2E3A"/>
                </a:solidFill>
                <a:latin typeface="Klein Bold"/>
                <a:ea typeface="Klein Bold"/>
                <a:cs typeface="Klein Bold"/>
                <a:sym typeface="Klein Bold"/>
              </a:rPr>
              <a:t>Concisea(Bitly Clone)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9920754" y="-1435074"/>
            <a:ext cx="13157149" cy="13157149"/>
          </a:xfrm>
          <a:custGeom>
            <a:avLst/>
            <a:gdLst/>
            <a:ahLst/>
            <a:cxnLst/>
            <a:rect l="l" t="t" r="r" b="b"/>
            <a:pathLst>
              <a:path w="13157149" h="13157149">
                <a:moveTo>
                  <a:pt x="0" y="0"/>
                </a:moveTo>
                <a:lnTo>
                  <a:pt x="13157149" y="0"/>
                </a:lnTo>
                <a:lnTo>
                  <a:pt x="13157149" y="13157148"/>
                </a:lnTo>
                <a:lnTo>
                  <a:pt x="0" y="131571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60937" y="686171"/>
            <a:ext cx="9527701" cy="4457329"/>
          </a:xfrm>
          <a:custGeom>
            <a:avLst/>
            <a:gdLst/>
            <a:ahLst/>
            <a:cxnLst/>
            <a:rect l="l" t="t" r="r" b="b"/>
            <a:pathLst>
              <a:path w="9527701" h="4457329">
                <a:moveTo>
                  <a:pt x="0" y="0"/>
                </a:moveTo>
                <a:lnTo>
                  <a:pt x="9527702" y="0"/>
                </a:lnTo>
                <a:lnTo>
                  <a:pt x="9527702" y="4457329"/>
                </a:lnTo>
                <a:lnTo>
                  <a:pt x="0" y="4457329"/>
                </a:lnTo>
                <a:lnTo>
                  <a:pt x="0" y="0"/>
                </a:lnTo>
                <a:close/>
              </a:path>
            </a:pathLst>
          </a:custGeom>
          <a:blipFill>
            <a:blip r:embed="rId4"/>
            <a:stretch>
              <a:fillRect/>
            </a:stretch>
          </a:blipFill>
          <a:ln w="38100" cap="sq">
            <a:solidFill>
              <a:srgbClr val="000000"/>
            </a:solidFill>
            <a:prstDash val="solid"/>
            <a:miter/>
          </a:ln>
        </p:spPr>
      </p:sp>
      <p:sp>
        <p:nvSpPr>
          <p:cNvPr id="4" name="Freeform 4"/>
          <p:cNvSpPr/>
          <p:nvPr/>
        </p:nvSpPr>
        <p:spPr>
          <a:xfrm>
            <a:off x="1429756" y="5485059"/>
            <a:ext cx="9527701" cy="4238855"/>
          </a:xfrm>
          <a:custGeom>
            <a:avLst/>
            <a:gdLst/>
            <a:ahLst/>
            <a:cxnLst/>
            <a:rect l="l" t="t" r="r" b="b"/>
            <a:pathLst>
              <a:path w="9527701" h="4238855">
                <a:moveTo>
                  <a:pt x="0" y="0"/>
                </a:moveTo>
                <a:lnTo>
                  <a:pt x="9527701" y="0"/>
                </a:lnTo>
                <a:lnTo>
                  <a:pt x="9527701" y="4238855"/>
                </a:lnTo>
                <a:lnTo>
                  <a:pt x="0" y="4238855"/>
                </a:lnTo>
                <a:lnTo>
                  <a:pt x="0" y="0"/>
                </a:lnTo>
                <a:close/>
              </a:path>
            </a:pathLst>
          </a:custGeom>
          <a:blipFill>
            <a:blip r:embed="rId5"/>
            <a:stretch>
              <a:fillRect/>
            </a:stretch>
          </a:blipFill>
          <a:ln w="38100" cap="sq">
            <a:solidFill>
              <a:srgbClr val="000000"/>
            </a:solidFill>
            <a:prstDash val="solid"/>
            <a:miter/>
          </a:ln>
        </p:spPr>
      </p:sp>
      <p:sp>
        <p:nvSpPr>
          <p:cNvPr id="5" name="Freeform 5"/>
          <p:cNvSpPr/>
          <p:nvPr/>
        </p:nvSpPr>
        <p:spPr>
          <a:xfrm>
            <a:off x="1028700" y="1042221"/>
            <a:ext cx="2814464" cy="2620010"/>
          </a:xfrm>
          <a:custGeom>
            <a:avLst/>
            <a:gdLst/>
            <a:ahLst/>
            <a:cxnLst/>
            <a:rect l="l" t="t" r="r" b="b"/>
            <a:pathLst>
              <a:path w="2814464" h="2620010">
                <a:moveTo>
                  <a:pt x="0" y="0"/>
                </a:moveTo>
                <a:lnTo>
                  <a:pt x="2814464" y="0"/>
                </a:lnTo>
                <a:lnTo>
                  <a:pt x="2814464" y="2620009"/>
                </a:lnTo>
                <a:lnTo>
                  <a:pt x="0" y="2620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433833" y="6191081"/>
            <a:ext cx="2826267" cy="3532833"/>
          </a:xfrm>
          <a:custGeom>
            <a:avLst/>
            <a:gdLst/>
            <a:ahLst/>
            <a:cxnLst/>
            <a:rect l="l" t="t" r="r" b="b"/>
            <a:pathLst>
              <a:path w="2826267" h="3532833">
                <a:moveTo>
                  <a:pt x="0" y="0"/>
                </a:moveTo>
                <a:lnTo>
                  <a:pt x="2826266" y="0"/>
                </a:lnTo>
                <a:lnTo>
                  <a:pt x="2826266" y="3532833"/>
                </a:lnTo>
                <a:lnTo>
                  <a:pt x="0" y="3532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1244346" y="7956914"/>
            <a:ext cx="2903736" cy="654050"/>
          </a:xfrm>
          <a:prstGeom prst="rect">
            <a:avLst/>
          </a:prstGeom>
        </p:spPr>
        <p:txBody>
          <a:bodyPr lIns="0" tIns="0" rIns="0" bIns="0" rtlCol="0" anchor="t">
            <a:spAutoFit/>
          </a:bodyPr>
          <a:lstStyle/>
          <a:p>
            <a:pPr algn="ctr">
              <a:lnSpc>
                <a:spcPts val="5200"/>
              </a:lnSpc>
              <a:spcBef>
                <a:spcPct val="0"/>
              </a:spcBef>
            </a:pPr>
            <a:r>
              <a:rPr lang="en-US" sz="4000" b="1">
                <a:solidFill>
                  <a:srgbClr val="000000"/>
                </a:solidFill>
                <a:latin typeface="Klein Bold"/>
                <a:ea typeface="Klein Bold"/>
                <a:cs typeface="Klein Bold"/>
                <a:sym typeface="Klein Bold"/>
              </a:rPr>
              <a:t>Login </a:t>
            </a:r>
            <a:r>
              <a:rPr lang="en-US" sz="4000" b="1">
                <a:solidFill>
                  <a:srgbClr val="FFFFFF"/>
                </a:solidFill>
                <a:latin typeface="Klein Bold"/>
                <a:ea typeface="Klein Bold"/>
                <a:cs typeface="Klein Bold"/>
                <a:sym typeface="Klein Bold"/>
              </a:rPr>
              <a:t>page </a:t>
            </a:r>
          </a:p>
        </p:txBody>
      </p:sp>
      <p:sp>
        <p:nvSpPr>
          <p:cNvPr id="8" name="TextBox 8"/>
          <p:cNvSpPr txBox="1"/>
          <p:nvPr/>
        </p:nvSpPr>
        <p:spPr>
          <a:xfrm>
            <a:off x="4685084" y="2304601"/>
            <a:ext cx="3017044" cy="610235"/>
          </a:xfrm>
          <a:prstGeom prst="rect">
            <a:avLst/>
          </a:prstGeom>
        </p:spPr>
        <p:txBody>
          <a:bodyPr lIns="0" tIns="0" rIns="0" bIns="0" rtlCol="0" anchor="t">
            <a:spAutoFit/>
          </a:bodyPr>
          <a:lstStyle/>
          <a:p>
            <a:pPr algn="ctr">
              <a:lnSpc>
                <a:spcPts val="4810"/>
              </a:lnSpc>
              <a:spcBef>
                <a:spcPct val="0"/>
              </a:spcBef>
            </a:pPr>
            <a:r>
              <a:rPr lang="en-US" sz="3700" b="1">
                <a:solidFill>
                  <a:srgbClr val="000000"/>
                </a:solidFill>
                <a:latin typeface="Klein Bold"/>
                <a:ea typeface="Klein Bold"/>
                <a:cs typeface="Klein Bold"/>
                <a:sym typeface="Klein Bold"/>
              </a:rPr>
              <a:t>Signup page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0"/>
            <a:ext cx="18288000" cy="2340491"/>
            <a:chOff x="0" y="0"/>
            <a:chExt cx="24384000" cy="3120655"/>
          </a:xfrm>
        </p:grpSpPr>
        <p:pic>
          <p:nvPicPr>
            <p:cNvPr id="6" name="Picture 6"/>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
        <p:nvSpPr>
          <p:cNvPr id="7" name="Freeform 7"/>
          <p:cNvSpPr/>
          <p:nvPr/>
        </p:nvSpPr>
        <p:spPr>
          <a:xfrm>
            <a:off x="7757414" y="677823"/>
            <a:ext cx="9760951" cy="4828466"/>
          </a:xfrm>
          <a:custGeom>
            <a:avLst/>
            <a:gdLst/>
            <a:ahLst/>
            <a:cxnLst/>
            <a:rect l="l" t="t" r="r" b="b"/>
            <a:pathLst>
              <a:path w="9760951" h="4828466">
                <a:moveTo>
                  <a:pt x="0" y="0"/>
                </a:moveTo>
                <a:lnTo>
                  <a:pt x="9760951" y="0"/>
                </a:lnTo>
                <a:lnTo>
                  <a:pt x="9760951" y="4828466"/>
                </a:lnTo>
                <a:lnTo>
                  <a:pt x="0" y="4828466"/>
                </a:lnTo>
                <a:lnTo>
                  <a:pt x="0" y="0"/>
                </a:lnTo>
                <a:close/>
              </a:path>
            </a:pathLst>
          </a:custGeom>
          <a:blipFill>
            <a:blip r:embed="rId3"/>
            <a:stretch>
              <a:fillRect t="-16102"/>
            </a:stretch>
          </a:blipFill>
          <a:ln w="38100" cap="sq">
            <a:solidFill>
              <a:srgbClr val="000000"/>
            </a:solidFill>
            <a:prstDash val="solid"/>
            <a:miter/>
          </a:ln>
        </p:spPr>
      </p:sp>
      <p:sp>
        <p:nvSpPr>
          <p:cNvPr id="8" name="Freeform 8"/>
          <p:cNvSpPr/>
          <p:nvPr/>
        </p:nvSpPr>
        <p:spPr>
          <a:xfrm>
            <a:off x="1028700" y="5639639"/>
            <a:ext cx="9760951" cy="4126849"/>
          </a:xfrm>
          <a:custGeom>
            <a:avLst/>
            <a:gdLst/>
            <a:ahLst/>
            <a:cxnLst/>
            <a:rect l="l" t="t" r="r" b="b"/>
            <a:pathLst>
              <a:path w="9760951" h="4126849">
                <a:moveTo>
                  <a:pt x="0" y="0"/>
                </a:moveTo>
                <a:lnTo>
                  <a:pt x="9760951" y="0"/>
                </a:lnTo>
                <a:lnTo>
                  <a:pt x="9760951" y="4126849"/>
                </a:lnTo>
                <a:lnTo>
                  <a:pt x="0" y="4126849"/>
                </a:lnTo>
                <a:lnTo>
                  <a:pt x="0" y="0"/>
                </a:lnTo>
                <a:close/>
              </a:path>
            </a:pathLst>
          </a:custGeom>
          <a:blipFill>
            <a:blip r:embed="rId4"/>
            <a:stretch>
              <a:fillRect t="-27131"/>
            </a:stretch>
          </a:blipFill>
          <a:ln w="38100" cap="sq">
            <a:solidFill>
              <a:srgbClr val="000000"/>
            </a:solidFill>
            <a:prstDash val="solid"/>
            <a:miter/>
          </a:ln>
        </p:spPr>
      </p:sp>
      <p:sp>
        <p:nvSpPr>
          <p:cNvPr id="9" name="TextBox 9"/>
          <p:cNvSpPr txBox="1"/>
          <p:nvPr/>
        </p:nvSpPr>
        <p:spPr>
          <a:xfrm>
            <a:off x="11297122" y="6927411"/>
            <a:ext cx="6221244" cy="1513205"/>
          </a:xfrm>
          <a:prstGeom prst="rect">
            <a:avLst/>
          </a:prstGeom>
        </p:spPr>
        <p:txBody>
          <a:bodyPr lIns="0" tIns="0" rIns="0" bIns="0" rtlCol="0" anchor="t">
            <a:spAutoFit/>
          </a:bodyPr>
          <a:lstStyle/>
          <a:p>
            <a:pPr algn="ctr">
              <a:lnSpc>
                <a:spcPts val="4030"/>
              </a:lnSpc>
              <a:spcBef>
                <a:spcPct val="0"/>
              </a:spcBef>
            </a:pPr>
            <a:r>
              <a:rPr lang="en-US" sz="3100" b="1">
                <a:solidFill>
                  <a:srgbClr val="000000"/>
                </a:solidFill>
                <a:latin typeface="Klein Bold"/>
                <a:ea typeface="Klein Bold"/>
                <a:cs typeface="Klein Bold"/>
                <a:sym typeface="Klein Bold"/>
              </a:rPr>
              <a:t>Dashboard (Analytics) Bar graph Analytics of All the links you Created </a:t>
            </a:r>
          </a:p>
        </p:txBody>
      </p:sp>
      <p:sp>
        <p:nvSpPr>
          <p:cNvPr id="10" name="TextBox 10"/>
          <p:cNvSpPr txBox="1"/>
          <p:nvPr/>
        </p:nvSpPr>
        <p:spPr>
          <a:xfrm>
            <a:off x="826110" y="3044431"/>
            <a:ext cx="6454096" cy="1146175"/>
          </a:xfrm>
          <a:prstGeom prst="rect">
            <a:avLst/>
          </a:prstGeom>
        </p:spPr>
        <p:txBody>
          <a:bodyPr lIns="0" tIns="0" rIns="0" bIns="0" rtlCol="0" anchor="t">
            <a:spAutoFit/>
          </a:bodyPr>
          <a:lstStyle/>
          <a:p>
            <a:pPr algn="ctr">
              <a:lnSpc>
                <a:spcPts val="4550"/>
              </a:lnSpc>
              <a:spcBef>
                <a:spcPct val="0"/>
              </a:spcBef>
            </a:pPr>
            <a:r>
              <a:rPr lang="en-US" sz="3500" b="1">
                <a:solidFill>
                  <a:srgbClr val="000000"/>
                </a:solidFill>
                <a:latin typeface="Klein Bold"/>
                <a:ea typeface="Klein Bold"/>
                <a:cs typeface="Klein Bold"/>
                <a:sym typeface="Klein Bold"/>
              </a:rPr>
              <a:t>Dashboard (To Enter your URL and Create a Short URL)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2806297">
            <a:off x="12072577" y="-7617294"/>
            <a:ext cx="13157149" cy="13157149"/>
          </a:xfrm>
          <a:custGeom>
            <a:avLst/>
            <a:gdLst/>
            <a:ahLst/>
            <a:cxnLst/>
            <a:rect l="l" t="t" r="r" b="b"/>
            <a:pathLst>
              <a:path w="13157149" h="13157149">
                <a:moveTo>
                  <a:pt x="0" y="0"/>
                </a:moveTo>
                <a:lnTo>
                  <a:pt x="13157148" y="0"/>
                </a:lnTo>
                <a:lnTo>
                  <a:pt x="13157148" y="13157149"/>
                </a:lnTo>
                <a:lnTo>
                  <a:pt x="0" y="13157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55263" y="2304059"/>
            <a:ext cx="13335537" cy="6701107"/>
          </a:xfrm>
          <a:custGeom>
            <a:avLst/>
            <a:gdLst/>
            <a:ahLst/>
            <a:cxnLst/>
            <a:rect l="l" t="t" r="r" b="b"/>
            <a:pathLst>
              <a:path w="13335537" h="6701107">
                <a:moveTo>
                  <a:pt x="0" y="0"/>
                </a:moveTo>
                <a:lnTo>
                  <a:pt x="13335536" y="0"/>
                </a:lnTo>
                <a:lnTo>
                  <a:pt x="13335536" y="6701107"/>
                </a:lnTo>
                <a:lnTo>
                  <a:pt x="0" y="6701107"/>
                </a:lnTo>
                <a:lnTo>
                  <a:pt x="0" y="0"/>
                </a:lnTo>
                <a:close/>
              </a:path>
            </a:pathLst>
          </a:custGeom>
          <a:blipFill>
            <a:blip r:embed="rId4"/>
            <a:stretch>
              <a:fillRect/>
            </a:stretch>
          </a:blipFill>
        </p:spPr>
      </p:sp>
      <p:sp>
        <p:nvSpPr>
          <p:cNvPr id="4" name="Freeform 4"/>
          <p:cNvSpPr/>
          <p:nvPr/>
        </p:nvSpPr>
        <p:spPr>
          <a:xfrm>
            <a:off x="16175109" y="270202"/>
            <a:ext cx="2115389" cy="2142660"/>
          </a:xfrm>
          <a:custGeom>
            <a:avLst/>
            <a:gdLst/>
            <a:ahLst/>
            <a:cxnLst/>
            <a:rect l="l" t="t" r="r" b="b"/>
            <a:pathLst>
              <a:path w="2115389" h="2142660">
                <a:moveTo>
                  <a:pt x="0" y="0"/>
                </a:moveTo>
                <a:lnTo>
                  <a:pt x="2115389" y="0"/>
                </a:lnTo>
                <a:lnTo>
                  <a:pt x="2115389" y="2142660"/>
                </a:lnTo>
                <a:lnTo>
                  <a:pt x="0" y="2142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172611" y="8171611"/>
            <a:ext cx="2115389" cy="2115389"/>
          </a:xfrm>
          <a:custGeom>
            <a:avLst/>
            <a:gdLst/>
            <a:ahLst/>
            <a:cxnLst/>
            <a:rect l="l" t="t" r="r" b="b"/>
            <a:pathLst>
              <a:path w="2115389" h="2115389">
                <a:moveTo>
                  <a:pt x="0" y="0"/>
                </a:moveTo>
                <a:lnTo>
                  <a:pt x="2115389" y="0"/>
                </a:lnTo>
                <a:lnTo>
                  <a:pt x="2115389" y="2115389"/>
                </a:lnTo>
                <a:lnTo>
                  <a:pt x="0" y="2115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55263" y="1341532"/>
            <a:ext cx="10863991" cy="610235"/>
          </a:xfrm>
          <a:prstGeom prst="rect">
            <a:avLst/>
          </a:prstGeom>
        </p:spPr>
        <p:txBody>
          <a:bodyPr wrap="square" lIns="0" tIns="0" rIns="0" bIns="0" rtlCol="0" anchor="t">
            <a:spAutoFit/>
          </a:bodyPr>
          <a:lstStyle/>
          <a:p>
            <a:pPr algn="ctr">
              <a:lnSpc>
                <a:spcPts val="4810"/>
              </a:lnSpc>
              <a:spcBef>
                <a:spcPct val="0"/>
              </a:spcBef>
            </a:pPr>
            <a:r>
              <a:rPr lang="en-US" sz="3700" b="1" dirty="0">
                <a:solidFill>
                  <a:srgbClr val="000000"/>
                </a:solidFill>
                <a:latin typeface="Klein Bold"/>
                <a:ea typeface="Klein Bold"/>
                <a:cs typeface="Klein Bold"/>
                <a:sym typeface="Klein Bold"/>
              </a:rPr>
              <a:t>Individual Analytics of the links you created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929891" y="-134575"/>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1028700" y="1285875"/>
            <a:ext cx="7196126" cy="2029907"/>
          </a:xfrm>
          <a:custGeom>
            <a:avLst/>
            <a:gdLst/>
            <a:ahLst/>
            <a:cxnLst/>
            <a:rect l="l" t="t" r="r" b="b"/>
            <a:pathLst>
              <a:path w="7196126" h="2029907">
                <a:moveTo>
                  <a:pt x="0" y="0"/>
                </a:moveTo>
                <a:lnTo>
                  <a:pt x="7196126" y="0"/>
                </a:lnTo>
                <a:lnTo>
                  <a:pt x="7196126" y="2029907"/>
                </a:lnTo>
                <a:lnTo>
                  <a:pt x="0" y="2029907"/>
                </a:lnTo>
                <a:lnTo>
                  <a:pt x="0" y="0"/>
                </a:lnTo>
                <a:close/>
              </a:path>
            </a:pathLst>
          </a:custGeom>
          <a:blipFill>
            <a:blip r:embed="rId4"/>
            <a:stretch>
              <a:fillRect/>
            </a:stretch>
          </a:blipFill>
        </p:spPr>
      </p:sp>
      <p:sp>
        <p:nvSpPr>
          <p:cNvPr id="4" name="Freeform 4"/>
          <p:cNvSpPr/>
          <p:nvPr/>
        </p:nvSpPr>
        <p:spPr>
          <a:xfrm>
            <a:off x="12655005" y="7855314"/>
            <a:ext cx="3377408" cy="2251605"/>
          </a:xfrm>
          <a:custGeom>
            <a:avLst/>
            <a:gdLst/>
            <a:ahLst/>
            <a:cxnLst/>
            <a:rect l="l" t="t" r="r" b="b"/>
            <a:pathLst>
              <a:path w="3377408" h="2251605">
                <a:moveTo>
                  <a:pt x="0" y="0"/>
                </a:moveTo>
                <a:lnTo>
                  <a:pt x="3377408" y="0"/>
                </a:lnTo>
                <a:lnTo>
                  <a:pt x="3377408" y="2251606"/>
                </a:lnTo>
                <a:lnTo>
                  <a:pt x="0" y="2251606"/>
                </a:lnTo>
                <a:lnTo>
                  <a:pt x="0" y="0"/>
                </a:lnTo>
                <a:close/>
              </a:path>
            </a:pathLst>
          </a:custGeom>
          <a:blipFill>
            <a:blip r:embed="rId5"/>
            <a:stretch>
              <a:fillRect l="-21076" t="-10000" r="-21076" b="-9999"/>
            </a:stretch>
          </a:blipFill>
        </p:spPr>
      </p:sp>
      <p:sp>
        <p:nvSpPr>
          <p:cNvPr id="5" name="TextBox 5"/>
          <p:cNvSpPr txBox="1"/>
          <p:nvPr/>
        </p:nvSpPr>
        <p:spPr>
          <a:xfrm>
            <a:off x="1396623" y="3926516"/>
            <a:ext cx="15053023" cy="4273514"/>
          </a:xfrm>
          <a:prstGeom prst="rect">
            <a:avLst/>
          </a:prstGeom>
        </p:spPr>
        <p:txBody>
          <a:bodyPr lIns="0" tIns="0" rIns="0" bIns="0" rtlCol="0" anchor="t">
            <a:spAutoFit/>
          </a:bodyPr>
          <a:lstStyle/>
          <a:p>
            <a:pPr marL="702287" lvl="1" indent="-351143" algn="just">
              <a:lnSpc>
                <a:spcPts val="4228"/>
              </a:lnSpc>
              <a:buFont typeface="Arial"/>
              <a:buChar char="•"/>
            </a:pPr>
            <a:r>
              <a:rPr lang="en-US" sz="3252" b="1">
                <a:solidFill>
                  <a:srgbClr val="000000"/>
                </a:solidFill>
                <a:latin typeface="Klein Bold"/>
                <a:ea typeface="Klein Bold"/>
                <a:cs typeface="Klein Bold"/>
                <a:sym typeface="Klein Bold"/>
              </a:rPr>
              <a:t>URL Shortening: Converts long URLs into short, unique links.</a:t>
            </a:r>
          </a:p>
          <a:p>
            <a:pPr marL="702287" lvl="1" indent="-351143" algn="just">
              <a:lnSpc>
                <a:spcPts val="4228"/>
              </a:lnSpc>
              <a:spcBef>
                <a:spcPct val="0"/>
              </a:spcBef>
              <a:buFont typeface="Arial"/>
              <a:buChar char="•"/>
            </a:pPr>
            <a:r>
              <a:rPr lang="en-US" sz="3252" b="1">
                <a:solidFill>
                  <a:srgbClr val="000000"/>
                </a:solidFill>
                <a:latin typeface="Klein Bold"/>
                <a:ea typeface="Klein Bold"/>
                <a:cs typeface="Klein Bold"/>
                <a:sym typeface="Klein Bold"/>
              </a:rPr>
              <a:t>Redirection System: Ensures accurate mapping of short URLs to original links.</a:t>
            </a:r>
          </a:p>
          <a:p>
            <a:pPr marL="702287" lvl="1" indent="-351143" algn="just">
              <a:lnSpc>
                <a:spcPts val="4228"/>
              </a:lnSpc>
              <a:spcBef>
                <a:spcPct val="0"/>
              </a:spcBef>
              <a:buFont typeface="Arial"/>
              <a:buChar char="•"/>
            </a:pPr>
            <a:r>
              <a:rPr lang="en-US" sz="3252" b="1">
                <a:solidFill>
                  <a:srgbClr val="000000"/>
                </a:solidFill>
                <a:latin typeface="Klein Bold"/>
                <a:ea typeface="Klein Bold"/>
                <a:cs typeface="Klein Bold"/>
                <a:sym typeface="Klein Bold"/>
              </a:rPr>
              <a:t>Click Tracking: Stores timestamps and click counts.</a:t>
            </a:r>
          </a:p>
          <a:p>
            <a:pPr marL="702287" lvl="1" indent="-351143" algn="just">
              <a:lnSpc>
                <a:spcPts val="4228"/>
              </a:lnSpc>
              <a:spcBef>
                <a:spcPct val="0"/>
              </a:spcBef>
              <a:buFont typeface="Arial"/>
              <a:buChar char="•"/>
            </a:pPr>
            <a:r>
              <a:rPr lang="en-US" sz="3252" b="1">
                <a:solidFill>
                  <a:srgbClr val="000000"/>
                </a:solidFill>
                <a:latin typeface="Klein Bold"/>
                <a:ea typeface="Klein Bold"/>
                <a:cs typeface="Klein Bold"/>
                <a:sym typeface="Klein Bold"/>
              </a:rPr>
              <a:t>Dashboard: Manages URLs, tracks analytics, and provides insights.</a:t>
            </a:r>
          </a:p>
          <a:p>
            <a:pPr marL="702287" lvl="1" indent="-351143" algn="just">
              <a:lnSpc>
                <a:spcPts val="4228"/>
              </a:lnSpc>
              <a:spcBef>
                <a:spcPct val="0"/>
              </a:spcBef>
              <a:buFont typeface="Arial"/>
              <a:buChar char="•"/>
            </a:pPr>
            <a:r>
              <a:rPr lang="en-US" sz="3252" b="1">
                <a:solidFill>
                  <a:srgbClr val="000000"/>
                </a:solidFill>
                <a:latin typeface="Klein Bold"/>
                <a:ea typeface="Klein Bold"/>
                <a:cs typeface="Klein Bold"/>
                <a:sym typeface="Klein Bold"/>
              </a:rPr>
              <a:t>Error Handling: Displays meaningful error messages for invalid or expired URLs.</a:t>
            </a:r>
          </a:p>
          <a:p>
            <a:pPr algn="just">
              <a:lnSpc>
                <a:spcPts val="4228"/>
              </a:lnSpc>
              <a:spcBef>
                <a:spcPct val="0"/>
              </a:spcBef>
            </a:pPr>
            <a:endParaRPr lang="en-US" sz="3252" b="1">
              <a:solidFill>
                <a:srgbClr val="000000"/>
              </a:solidFill>
              <a:latin typeface="Klein Bold"/>
              <a:ea typeface="Klein Bold"/>
              <a:cs typeface="Klein Bold"/>
              <a:sym typeface="Klein Bold"/>
            </a:endParaRPr>
          </a:p>
        </p:txBody>
      </p:sp>
      <p:sp>
        <p:nvSpPr>
          <p:cNvPr id="6" name="TextBox 6"/>
          <p:cNvSpPr txBox="1"/>
          <p:nvPr/>
        </p:nvSpPr>
        <p:spPr>
          <a:xfrm>
            <a:off x="1778192" y="1327354"/>
            <a:ext cx="5697141" cy="768985"/>
          </a:xfrm>
          <a:prstGeom prst="rect">
            <a:avLst/>
          </a:prstGeom>
        </p:spPr>
        <p:txBody>
          <a:bodyPr lIns="0" tIns="0" rIns="0" bIns="0" rtlCol="0" anchor="t">
            <a:spAutoFit/>
          </a:bodyPr>
          <a:lstStyle/>
          <a:p>
            <a:pPr algn="ctr">
              <a:lnSpc>
                <a:spcPts val="6109"/>
              </a:lnSpc>
              <a:spcBef>
                <a:spcPct val="0"/>
              </a:spcBef>
            </a:pPr>
            <a:r>
              <a:rPr lang="en-US" sz="4699" b="1" dirty="0">
                <a:solidFill>
                  <a:srgbClr val="FFFFFF"/>
                </a:solidFill>
                <a:latin typeface="Klein Bold"/>
                <a:ea typeface="Klein Bold"/>
                <a:cs typeface="Klein Bold"/>
                <a:sym typeface="Klein Bold"/>
              </a:rPr>
              <a:t>Key Functionalities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73413">
            <a:off x="9283310" y="-2113117"/>
            <a:ext cx="13265113" cy="13265113"/>
          </a:xfrm>
          <a:custGeom>
            <a:avLst/>
            <a:gdLst/>
            <a:ahLst/>
            <a:cxnLst/>
            <a:rect l="l" t="t" r="r" b="b"/>
            <a:pathLst>
              <a:path w="13265113" h="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267802" y="-695325"/>
            <a:ext cx="12417410" cy="11560608"/>
            <a:chOff x="0" y="0"/>
            <a:chExt cx="6350000" cy="5911850"/>
          </a:xfrm>
        </p:grpSpPr>
        <p:sp>
          <p:nvSpPr>
            <p:cNvPr id="4" name="Freeform 4"/>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alphaModFix amt="90000"/>
              </a:blip>
              <a:stretch>
                <a:fillRect l="-19842" r="-19842"/>
              </a:stretch>
            </a:blipFill>
          </p:spPr>
        </p:sp>
      </p:grpSp>
      <p:sp>
        <p:nvSpPr>
          <p:cNvPr id="5" name="Freeform 5"/>
          <p:cNvSpPr/>
          <p:nvPr/>
        </p:nvSpPr>
        <p:spPr>
          <a:xfrm>
            <a:off x="1028700" y="1133475"/>
            <a:ext cx="7196126" cy="2029907"/>
          </a:xfrm>
          <a:custGeom>
            <a:avLst/>
            <a:gdLst/>
            <a:ahLst/>
            <a:cxnLst/>
            <a:rect l="l" t="t" r="r" b="b"/>
            <a:pathLst>
              <a:path w="7196126" h="2029907">
                <a:moveTo>
                  <a:pt x="0" y="0"/>
                </a:moveTo>
                <a:lnTo>
                  <a:pt x="7196126" y="0"/>
                </a:lnTo>
                <a:lnTo>
                  <a:pt x="7196126" y="2029907"/>
                </a:lnTo>
                <a:lnTo>
                  <a:pt x="0" y="2029907"/>
                </a:lnTo>
                <a:lnTo>
                  <a:pt x="0" y="0"/>
                </a:lnTo>
                <a:close/>
              </a:path>
            </a:pathLst>
          </a:custGeom>
          <a:blipFill>
            <a:blip r:embed="rId5"/>
            <a:stretch>
              <a:fillRect/>
            </a:stretch>
          </a:blipFill>
        </p:spPr>
      </p:sp>
      <p:sp>
        <p:nvSpPr>
          <p:cNvPr id="6" name="TextBox 6"/>
          <p:cNvSpPr txBox="1"/>
          <p:nvPr/>
        </p:nvSpPr>
        <p:spPr>
          <a:xfrm>
            <a:off x="1028700" y="3603465"/>
            <a:ext cx="11019521" cy="5135720"/>
          </a:xfrm>
          <a:prstGeom prst="rect">
            <a:avLst/>
          </a:prstGeom>
        </p:spPr>
        <p:txBody>
          <a:bodyPr lIns="0" tIns="0" rIns="0" bIns="0" rtlCol="0" anchor="t">
            <a:spAutoFit/>
          </a:bodyPr>
          <a:lstStyle/>
          <a:p>
            <a:pPr marL="618043" lvl="1" indent="-309022" algn="l">
              <a:lnSpc>
                <a:spcPts val="3721"/>
              </a:lnSpc>
              <a:spcBef>
                <a:spcPct val="0"/>
              </a:spcBef>
              <a:buFont typeface="Arial"/>
              <a:buChar char="•"/>
            </a:pPr>
            <a:r>
              <a:rPr lang="en-US" sz="2862" b="1">
                <a:solidFill>
                  <a:srgbClr val="000000"/>
                </a:solidFill>
                <a:latin typeface="Klein Bold"/>
                <a:ea typeface="Klein Bold"/>
                <a:cs typeface="Klein Bold"/>
                <a:sym typeface="Klein Bold"/>
              </a:rPr>
              <a:t>QR Code Generation: Provide QR codes fo</a:t>
            </a:r>
            <a:r>
              <a:rPr lang="en-US" sz="2862" b="1">
                <a:solidFill>
                  <a:srgbClr val="30375A"/>
                </a:solidFill>
                <a:latin typeface="Klein Bold"/>
                <a:ea typeface="Klein Bold"/>
                <a:cs typeface="Klein Bold"/>
                <a:sym typeface="Klein Bold"/>
              </a:rPr>
              <a:t>r shortened</a:t>
            </a:r>
            <a:r>
              <a:rPr lang="en-US" sz="2862" b="1">
                <a:solidFill>
                  <a:srgbClr val="000000"/>
                </a:solidFill>
                <a:latin typeface="Klein Bold"/>
                <a:ea typeface="Klein Bold"/>
                <a:cs typeface="Klein Bold"/>
                <a:sym typeface="Klein Bold"/>
              </a:rPr>
              <a:t> URLs.</a:t>
            </a:r>
          </a:p>
          <a:p>
            <a:pPr marL="618043" lvl="1" indent="-309022" algn="l">
              <a:lnSpc>
                <a:spcPts val="3721"/>
              </a:lnSpc>
              <a:spcBef>
                <a:spcPct val="0"/>
              </a:spcBef>
              <a:buFont typeface="Arial"/>
              <a:buChar char="•"/>
            </a:pPr>
            <a:r>
              <a:rPr lang="en-US" sz="2862" b="1">
                <a:solidFill>
                  <a:srgbClr val="000000"/>
                </a:solidFill>
                <a:latin typeface="Klein Bold"/>
                <a:ea typeface="Klein Bold"/>
                <a:cs typeface="Klein Bold"/>
                <a:sym typeface="Klein Bold"/>
              </a:rPr>
              <a:t>Custom Short URLs: Allow users to create personalized short links.</a:t>
            </a:r>
          </a:p>
          <a:p>
            <a:pPr marL="618043" lvl="1" indent="-309022" algn="l">
              <a:lnSpc>
                <a:spcPts val="3721"/>
              </a:lnSpc>
              <a:spcBef>
                <a:spcPct val="0"/>
              </a:spcBef>
              <a:buFont typeface="Arial"/>
              <a:buChar char="•"/>
            </a:pPr>
            <a:r>
              <a:rPr lang="en-US" sz="2862" b="1">
                <a:solidFill>
                  <a:srgbClr val="000000"/>
                </a:solidFill>
                <a:latin typeface="Klein Bold"/>
                <a:ea typeface="Klein Bold"/>
                <a:cs typeface="Klein Bold"/>
                <a:sym typeface="Klein Bold"/>
              </a:rPr>
              <a:t>Enhanced Analytics: Add detailed insights like geographic data and device info.</a:t>
            </a:r>
          </a:p>
          <a:p>
            <a:pPr marL="618043" lvl="1" indent="-309022" algn="l">
              <a:lnSpc>
                <a:spcPts val="3721"/>
              </a:lnSpc>
              <a:spcBef>
                <a:spcPct val="0"/>
              </a:spcBef>
              <a:buFont typeface="Arial"/>
              <a:buChar char="•"/>
            </a:pPr>
            <a:r>
              <a:rPr lang="en-US" sz="2862" b="1">
                <a:solidFill>
                  <a:srgbClr val="000000"/>
                </a:solidFill>
                <a:latin typeface="Klein Bold"/>
                <a:ea typeface="Klein Bold"/>
                <a:cs typeface="Klein Bold"/>
                <a:sym typeface="Klein Bold"/>
              </a:rPr>
              <a:t>Link Expiry Feature: Enable users to set expiration dates for links.</a:t>
            </a:r>
          </a:p>
          <a:p>
            <a:pPr marL="618043" lvl="1" indent="-309022" algn="l">
              <a:lnSpc>
                <a:spcPts val="3721"/>
              </a:lnSpc>
              <a:spcBef>
                <a:spcPct val="0"/>
              </a:spcBef>
              <a:buFont typeface="Arial"/>
              <a:buChar char="•"/>
            </a:pPr>
            <a:r>
              <a:rPr lang="en-US" sz="2862" b="1">
                <a:solidFill>
                  <a:srgbClr val="000000"/>
                </a:solidFill>
                <a:latin typeface="Klein Bold"/>
                <a:ea typeface="Klein Bold"/>
                <a:cs typeface="Klein Bold"/>
                <a:sym typeface="Klein Bold"/>
              </a:rPr>
              <a:t>Improved Security: Implement features like CAPTCHA to prevent bot abuse.</a:t>
            </a:r>
          </a:p>
          <a:p>
            <a:pPr algn="l">
              <a:lnSpc>
                <a:spcPts val="3721"/>
              </a:lnSpc>
              <a:spcBef>
                <a:spcPct val="0"/>
              </a:spcBef>
            </a:pPr>
            <a:endParaRPr lang="en-US" sz="2862" b="1">
              <a:solidFill>
                <a:srgbClr val="000000"/>
              </a:solidFill>
              <a:latin typeface="Klein Bold"/>
              <a:ea typeface="Klein Bold"/>
              <a:cs typeface="Klein Bold"/>
              <a:sym typeface="Klein Bold"/>
            </a:endParaRPr>
          </a:p>
        </p:txBody>
      </p:sp>
      <p:sp>
        <p:nvSpPr>
          <p:cNvPr id="7" name="Freeform 7"/>
          <p:cNvSpPr/>
          <p:nvPr/>
        </p:nvSpPr>
        <p:spPr>
          <a:xfrm>
            <a:off x="8624808" y="8345835"/>
            <a:ext cx="1483292" cy="1753787"/>
          </a:xfrm>
          <a:custGeom>
            <a:avLst/>
            <a:gdLst/>
            <a:ahLst/>
            <a:cxnLst/>
            <a:rect l="l" t="t" r="r" b="b"/>
            <a:pathLst>
              <a:path w="1483292" h="1753787">
                <a:moveTo>
                  <a:pt x="0" y="0"/>
                </a:moveTo>
                <a:lnTo>
                  <a:pt x="1483291" y="0"/>
                </a:lnTo>
                <a:lnTo>
                  <a:pt x="1483291" y="1753787"/>
                </a:lnTo>
                <a:lnTo>
                  <a:pt x="0" y="1753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967145" y="8158458"/>
            <a:ext cx="1865377" cy="2128542"/>
          </a:xfrm>
          <a:custGeom>
            <a:avLst/>
            <a:gdLst/>
            <a:ahLst/>
            <a:cxnLst/>
            <a:rect l="l" t="t" r="r" b="b"/>
            <a:pathLst>
              <a:path w="1865377" h="2128542">
                <a:moveTo>
                  <a:pt x="0" y="0"/>
                </a:moveTo>
                <a:lnTo>
                  <a:pt x="1865377" y="0"/>
                </a:lnTo>
                <a:lnTo>
                  <a:pt x="1865377" y="2128542"/>
                </a:lnTo>
                <a:lnTo>
                  <a:pt x="0" y="21285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706286" y="1477367"/>
            <a:ext cx="5735340" cy="662305"/>
          </a:xfrm>
          <a:prstGeom prst="rect">
            <a:avLst/>
          </a:prstGeom>
        </p:spPr>
        <p:txBody>
          <a:bodyPr lIns="0" tIns="0" rIns="0" bIns="0" rtlCol="0" anchor="t">
            <a:spAutoFit/>
          </a:bodyPr>
          <a:lstStyle/>
          <a:p>
            <a:pPr algn="ctr">
              <a:lnSpc>
                <a:spcPts val="5330"/>
              </a:lnSpc>
              <a:spcBef>
                <a:spcPct val="0"/>
              </a:spcBef>
            </a:pPr>
            <a:r>
              <a:rPr lang="en-US" sz="4100" b="1" dirty="0">
                <a:solidFill>
                  <a:srgbClr val="FFFFFF"/>
                </a:solidFill>
                <a:latin typeface="Klein Bold"/>
                <a:ea typeface="Klein Bold"/>
                <a:cs typeface="Klein Bold"/>
                <a:sym typeface="Klein Bold"/>
              </a:rPr>
              <a:t>Future Enhancements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3005667" y="2552464"/>
            <a:ext cx="1514833" cy="1225638"/>
          </a:xfrm>
          <a:custGeom>
            <a:avLst/>
            <a:gdLst/>
            <a:ahLst/>
            <a:cxnLst/>
            <a:rect l="l" t="t" r="r" b="b"/>
            <a:pathLst>
              <a:path w="1514833" h="1225638">
                <a:moveTo>
                  <a:pt x="0" y="0"/>
                </a:moveTo>
                <a:lnTo>
                  <a:pt x="1514833" y="0"/>
                </a:lnTo>
                <a:lnTo>
                  <a:pt x="1514833" y="1225638"/>
                </a:lnTo>
                <a:lnTo>
                  <a:pt x="0" y="1225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019265" y="4693113"/>
            <a:ext cx="1247944" cy="1247944"/>
          </a:xfrm>
          <a:custGeom>
            <a:avLst/>
            <a:gdLst/>
            <a:ahLst/>
            <a:cxnLst/>
            <a:rect l="l" t="t" r="r" b="b"/>
            <a:pathLst>
              <a:path w="1247944" h="1247944">
                <a:moveTo>
                  <a:pt x="0" y="0"/>
                </a:moveTo>
                <a:lnTo>
                  <a:pt x="1247943" y="0"/>
                </a:lnTo>
                <a:lnTo>
                  <a:pt x="1247943" y="1247944"/>
                </a:lnTo>
                <a:lnTo>
                  <a:pt x="0" y="1247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6019265" y="2541311"/>
            <a:ext cx="1292597" cy="1247944"/>
          </a:xfrm>
          <a:custGeom>
            <a:avLst/>
            <a:gdLst/>
            <a:ahLst/>
            <a:cxnLst/>
            <a:rect l="l" t="t" r="r" b="b"/>
            <a:pathLst>
              <a:path w="1292597" h="1247944">
                <a:moveTo>
                  <a:pt x="0" y="0"/>
                </a:moveTo>
                <a:lnTo>
                  <a:pt x="1292596" y="0"/>
                </a:lnTo>
                <a:lnTo>
                  <a:pt x="1292596" y="1247943"/>
                </a:lnTo>
                <a:lnTo>
                  <a:pt x="0" y="12479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789463" y="2680073"/>
            <a:ext cx="1287747" cy="1247944"/>
          </a:xfrm>
          <a:custGeom>
            <a:avLst/>
            <a:gdLst/>
            <a:ahLst/>
            <a:cxnLst/>
            <a:rect l="l" t="t" r="r" b="b"/>
            <a:pathLst>
              <a:path w="1287747" h="1247944">
                <a:moveTo>
                  <a:pt x="0" y="0"/>
                </a:moveTo>
                <a:lnTo>
                  <a:pt x="1287746" y="0"/>
                </a:lnTo>
                <a:lnTo>
                  <a:pt x="1287746" y="1247943"/>
                </a:lnTo>
                <a:lnTo>
                  <a:pt x="0" y="12479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136009" y="7610012"/>
            <a:ext cx="1247944" cy="1247944"/>
          </a:xfrm>
          <a:custGeom>
            <a:avLst/>
            <a:gdLst/>
            <a:ahLst/>
            <a:cxnLst/>
            <a:rect l="l" t="t" r="r" b="b"/>
            <a:pathLst>
              <a:path w="1247944" h="1247944">
                <a:moveTo>
                  <a:pt x="0" y="0"/>
                </a:moveTo>
                <a:lnTo>
                  <a:pt x="1247943" y="0"/>
                </a:lnTo>
                <a:lnTo>
                  <a:pt x="1247943" y="1247944"/>
                </a:lnTo>
                <a:lnTo>
                  <a:pt x="0" y="12479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350996" y="7610012"/>
            <a:ext cx="1247944" cy="1247944"/>
          </a:xfrm>
          <a:custGeom>
            <a:avLst/>
            <a:gdLst/>
            <a:ahLst/>
            <a:cxnLst/>
            <a:rect l="l" t="t" r="r" b="b"/>
            <a:pathLst>
              <a:path w="1247944" h="1247944">
                <a:moveTo>
                  <a:pt x="0" y="0"/>
                </a:moveTo>
                <a:lnTo>
                  <a:pt x="1247943" y="0"/>
                </a:lnTo>
                <a:lnTo>
                  <a:pt x="1247943" y="1247944"/>
                </a:lnTo>
                <a:lnTo>
                  <a:pt x="0" y="12479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3549397" y="5458210"/>
            <a:ext cx="937092" cy="1247944"/>
          </a:xfrm>
          <a:custGeom>
            <a:avLst/>
            <a:gdLst/>
            <a:ahLst/>
            <a:cxnLst/>
            <a:rect l="l" t="t" r="r" b="b"/>
            <a:pathLst>
              <a:path w="937092" h="1247944">
                <a:moveTo>
                  <a:pt x="0" y="0"/>
                </a:moveTo>
                <a:lnTo>
                  <a:pt x="937093" y="0"/>
                </a:lnTo>
                <a:lnTo>
                  <a:pt x="937093" y="1247944"/>
                </a:lnTo>
                <a:lnTo>
                  <a:pt x="0" y="12479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534784" y="5458210"/>
            <a:ext cx="880367" cy="1247944"/>
          </a:xfrm>
          <a:custGeom>
            <a:avLst/>
            <a:gdLst/>
            <a:ahLst/>
            <a:cxnLst/>
            <a:rect l="l" t="t" r="r" b="b"/>
            <a:pathLst>
              <a:path w="880367" h="1247944">
                <a:moveTo>
                  <a:pt x="0" y="0"/>
                </a:moveTo>
                <a:lnTo>
                  <a:pt x="880367" y="0"/>
                </a:lnTo>
                <a:lnTo>
                  <a:pt x="880367" y="1247944"/>
                </a:lnTo>
                <a:lnTo>
                  <a:pt x="0" y="124794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rot="-10800000">
            <a:off x="10813027" y="4693113"/>
            <a:ext cx="10812392" cy="10812392"/>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rot="-10800000">
            <a:off x="16643739" y="1202815"/>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18">
              <a:alphaModFix amt="30000"/>
              <a:extLst>
                <a:ext uri="{96DAC541-7B7A-43D3-8B79-37D633B846F1}">
                  <asvg:svgBlip xmlns:asvg="http://schemas.microsoft.com/office/drawing/2016/SVG/main" r:embed="rId19"/>
                </a:ext>
              </a:extLst>
            </a:blip>
            <a:stretch>
              <a:fillRect/>
            </a:stretch>
          </a:blipFill>
        </p:spPr>
      </p:sp>
      <p:sp>
        <p:nvSpPr>
          <p:cNvPr id="14" name="Freeform 14"/>
          <p:cNvSpPr/>
          <p:nvPr/>
        </p:nvSpPr>
        <p:spPr>
          <a:xfrm rot="-10800000">
            <a:off x="13179461" y="-2267319"/>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18">
              <a:alphaModFix amt="80000"/>
              <a:extLst>
                <a:ext uri="{96DAC541-7B7A-43D3-8B79-37D633B846F1}">
                  <asvg:svgBlip xmlns:asvg="http://schemas.microsoft.com/office/drawing/2016/SVG/main" r:embed="rId19"/>
                </a:ext>
              </a:extLst>
            </a:blip>
            <a:stretch>
              <a:fillRect/>
            </a:stretch>
          </a:blipFill>
        </p:spPr>
      </p:sp>
      <p:sp>
        <p:nvSpPr>
          <p:cNvPr id="15" name="Freeform 15"/>
          <p:cNvSpPr/>
          <p:nvPr/>
        </p:nvSpPr>
        <p:spPr>
          <a:xfrm>
            <a:off x="4587140" y="1028700"/>
            <a:ext cx="7196126" cy="2029907"/>
          </a:xfrm>
          <a:custGeom>
            <a:avLst/>
            <a:gdLst/>
            <a:ahLst/>
            <a:cxnLst/>
            <a:rect l="l" t="t" r="r" b="b"/>
            <a:pathLst>
              <a:path w="7196126" h="2029907">
                <a:moveTo>
                  <a:pt x="0" y="0"/>
                </a:moveTo>
                <a:lnTo>
                  <a:pt x="7196127" y="0"/>
                </a:lnTo>
                <a:lnTo>
                  <a:pt x="7196127" y="2029907"/>
                </a:lnTo>
                <a:lnTo>
                  <a:pt x="0" y="2029907"/>
                </a:lnTo>
                <a:lnTo>
                  <a:pt x="0" y="0"/>
                </a:lnTo>
                <a:close/>
              </a:path>
            </a:pathLst>
          </a:custGeom>
          <a:blipFill>
            <a:blip r:embed="rId20"/>
            <a:stretch>
              <a:fillRect/>
            </a:stretch>
          </a:blipFill>
        </p:spPr>
      </p:sp>
      <p:sp>
        <p:nvSpPr>
          <p:cNvPr id="16" name="TextBox 16"/>
          <p:cNvSpPr txBox="1"/>
          <p:nvPr/>
        </p:nvSpPr>
        <p:spPr>
          <a:xfrm>
            <a:off x="4299609" y="1424042"/>
            <a:ext cx="7196126" cy="998856"/>
          </a:xfrm>
          <a:prstGeom prst="rect">
            <a:avLst/>
          </a:prstGeom>
        </p:spPr>
        <p:txBody>
          <a:bodyPr lIns="0" tIns="0" rIns="0" bIns="0" rtlCol="0" anchor="t">
            <a:spAutoFit/>
          </a:bodyPr>
          <a:lstStyle/>
          <a:p>
            <a:pPr algn="ctr">
              <a:lnSpc>
                <a:spcPts val="7929"/>
              </a:lnSpc>
              <a:spcBef>
                <a:spcPct val="0"/>
              </a:spcBef>
            </a:pPr>
            <a:r>
              <a:rPr lang="en-US" sz="6099" b="1">
                <a:solidFill>
                  <a:srgbClr val="FFFFFF"/>
                </a:solidFill>
                <a:latin typeface="Klein Bold"/>
                <a:ea typeface="Klein Bold"/>
                <a:cs typeface="Klein Bold"/>
                <a:sym typeface="Klein Bold"/>
              </a:rPr>
              <a:t>Conclusion</a:t>
            </a:r>
          </a:p>
        </p:txBody>
      </p:sp>
      <p:sp>
        <p:nvSpPr>
          <p:cNvPr id="17" name="TextBox 17"/>
          <p:cNvSpPr txBox="1"/>
          <p:nvPr/>
        </p:nvSpPr>
        <p:spPr>
          <a:xfrm>
            <a:off x="1789463" y="3458964"/>
            <a:ext cx="13088384" cy="5425440"/>
          </a:xfrm>
          <a:prstGeom prst="rect">
            <a:avLst/>
          </a:prstGeom>
        </p:spPr>
        <p:txBody>
          <a:bodyPr lIns="0" tIns="0" rIns="0" bIns="0" rtlCol="0" anchor="t">
            <a:spAutoFit/>
          </a:bodyPr>
          <a:lstStyle/>
          <a:p>
            <a:pPr marL="712476" lvl="1" indent="-356238" algn="l">
              <a:lnSpc>
                <a:spcPts val="4290"/>
              </a:lnSpc>
              <a:buFont typeface="Arial"/>
              <a:buChar char="•"/>
            </a:pPr>
            <a:r>
              <a:rPr lang="en-US" sz="3300" b="1">
                <a:solidFill>
                  <a:srgbClr val="000000"/>
                </a:solidFill>
                <a:latin typeface="Klein Bold"/>
                <a:ea typeface="Klein Bold"/>
                <a:cs typeface="Klein Bold"/>
                <a:sym typeface="Klein Bold"/>
              </a:rPr>
              <a:t> Developed a powerful and efficient URL Shortening System.</a:t>
            </a:r>
          </a:p>
          <a:p>
            <a:pPr marL="712476" lvl="1" indent="-356238" algn="l">
              <a:lnSpc>
                <a:spcPts val="4290"/>
              </a:lnSpc>
              <a:buFont typeface="Arial"/>
              <a:buChar char="•"/>
            </a:pPr>
            <a:r>
              <a:rPr lang="en-US" sz="3300" b="1">
                <a:solidFill>
                  <a:srgbClr val="000000"/>
                </a:solidFill>
                <a:latin typeface="Klein Bold"/>
                <a:ea typeface="Klein Bold"/>
                <a:cs typeface="Klein Bold"/>
                <a:sym typeface="Klein Bold"/>
              </a:rPr>
              <a:t> Enhanced user experience with fast redirection and detailed tracking.</a:t>
            </a:r>
          </a:p>
          <a:p>
            <a:pPr marL="712476" lvl="1" indent="-356238" algn="l">
              <a:lnSpc>
                <a:spcPts val="4290"/>
              </a:lnSpc>
              <a:buFont typeface="Arial"/>
              <a:buChar char="•"/>
            </a:pPr>
            <a:r>
              <a:rPr lang="en-US" sz="3300" b="1">
                <a:solidFill>
                  <a:srgbClr val="000000"/>
                </a:solidFill>
                <a:latin typeface="Klein Bold"/>
                <a:ea typeface="Klein Bold"/>
                <a:cs typeface="Klein Bold"/>
                <a:sym typeface="Klein Bold"/>
              </a:rPr>
              <a:t> Integrated a robust Admin Panel for seamless URL management.</a:t>
            </a:r>
          </a:p>
          <a:p>
            <a:pPr marL="712476" lvl="1" indent="-356238" algn="l">
              <a:lnSpc>
                <a:spcPts val="4290"/>
              </a:lnSpc>
              <a:buFont typeface="Arial"/>
              <a:buChar char="•"/>
            </a:pPr>
            <a:r>
              <a:rPr lang="en-US" sz="3300" b="1">
                <a:solidFill>
                  <a:srgbClr val="000000"/>
                </a:solidFill>
                <a:latin typeface="Klein Bold"/>
                <a:ea typeface="Klein Bold"/>
                <a:cs typeface="Klein Bold"/>
                <a:sym typeface="Klein Bold"/>
              </a:rPr>
              <a:t> Strengthened technical skills in Java 23, Spring Boot</a:t>
            </a:r>
            <a:r>
              <a:rPr lang="en-US" sz="3300" b="1">
                <a:solidFill>
                  <a:srgbClr val="FFFFFF"/>
                </a:solidFill>
                <a:latin typeface="Klein Bold"/>
                <a:ea typeface="Klein Bold"/>
                <a:cs typeface="Klein Bold"/>
                <a:sym typeface="Klein Bold"/>
              </a:rPr>
              <a:t>, and</a:t>
            </a:r>
            <a:r>
              <a:rPr lang="en-US" sz="3300" b="1">
                <a:solidFill>
                  <a:srgbClr val="000000"/>
                </a:solidFill>
                <a:latin typeface="Klein Bold"/>
                <a:ea typeface="Klein Bold"/>
                <a:cs typeface="Klein Bold"/>
                <a:sym typeface="Klein Bold"/>
              </a:rPr>
              <a:t> MySQL.</a:t>
            </a:r>
          </a:p>
          <a:p>
            <a:pPr marL="712476" lvl="1" indent="-356238" algn="l">
              <a:lnSpc>
                <a:spcPts val="4290"/>
              </a:lnSpc>
              <a:buFont typeface="Arial"/>
              <a:buChar char="•"/>
            </a:pPr>
            <a:r>
              <a:rPr lang="en-US" sz="3300" b="1">
                <a:solidFill>
                  <a:srgbClr val="000000"/>
                </a:solidFill>
                <a:latin typeface="Klein Bold"/>
                <a:ea typeface="Klein Bold"/>
                <a:cs typeface="Klein Bold"/>
                <a:sym typeface="Klein Bold"/>
              </a:rPr>
              <a:t>Our solution offers a scalable, secure, and user</a:t>
            </a:r>
            <a:r>
              <a:rPr lang="en-US" sz="3300" b="1">
                <a:solidFill>
                  <a:srgbClr val="FFFFFF"/>
                </a:solidFill>
                <a:latin typeface="Klein Bold"/>
                <a:ea typeface="Klein Bold"/>
                <a:cs typeface="Klein Bold"/>
                <a:sym typeface="Klein Bold"/>
              </a:rPr>
              <a:t>-friendly</a:t>
            </a:r>
            <a:r>
              <a:rPr lang="en-US" sz="3300" b="1">
                <a:solidFill>
                  <a:srgbClr val="000000"/>
                </a:solidFill>
                <a:latin typeface="Klein Bold"/>
                <a:ea typeface="Klein Bold"/>
                <a:cs typeface="Klein Bold"/>
                <a:sym typeface="Klein Bold"/>
              </a:rPr>
              <a:t> platform for managing URLs effectively.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15863" y="285251"/>
            <a:ext cx="9650520" cy="9650520"/>
            <a:chOff x="0" y="0"/>
            <a:chExt cx="12867360" cy="12867360"/>
          </a:xfrm>
        </p:grpSpPr>
        <p:sp>
          <p:nvSpPr>
            <p:cNvPr id="3" name="Freeform 3"/>
            <p:cNvSpPr/>
            <p:nvPr/>
          </p:nvSpPr>
          <p:spPr>
            <a:xfrm rot="-1200957">
              <a:off x="1414736" y="1414736"/>
              <a:ext cx="10037888" cy="10037888"/>
            </a:xfrm>
            <a:custGeom>
              <a:avLst/>
              <a:gdLst/>
              <a:ahLst/>
              <a:cxnLst/>
              <a:rect l="l" t="t" r="r" b="b"/>
              <a:pathLst>
                <a:path w="10037888" h="10037888">
                  <a:moveTo>
                    <a:pt x="0" y="0"/>
                  </a:moveTo>
                  <a:lnTo>
                    <a:pt x="10037888" y="0"/>
                  </a:lnTo>
                  <a:lnTo>
                    <a:pt x="10037888" y="10037888"/>
                  </a:lnTo>
                  <a:lnTo>
                    <a:pt x="0" y="10037888"/>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83736" y="1283736"/>
              <a:ext cx="10037888" cy="10037888"/>
            </a:xfrm>
            <a:custGeom>
              <a:avLst/>
              <a:gdLst/>
              <a:ahLst/>
              <a:cxnLst/>
              <a:rect l="l" t="t" r="r" b="b"/>
              <a:pathLst>
                <a:path w="10037888" h="10037888">
                  <a:moveTo>
                    <a:pt x="0" y="0"/>
                  </a:moveTo>
                  <a:lnTo>
                    <a:pt x="10037888" y="0"/>
                  </a:lnTo>
                  <a:lnTo>
                    <a:pt x="10037888" y="10037888"/>
                  </a:lnTo>
                  <a:lnTo>
                    <a:pt x="0" y="10037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6051588" y="3513976"/>
            <a:ext cx="6179069" cy="4114800"/>
          </a:xfrm>
          <a:custGeom>
            <a:avLst/>
            <a:gdLst/>
            <a:ahLst/>
            <a:cxnLst/>
            <a:rect l="l" t="t" r="r" b="b"/>
            <a:pathLst>
              <a:path w="6179069" h="4114800">
                <a:moveTo>
                  <a:pt x="0" y="0"/>
                </a:moveTo>
                <a:lnTo>
                  <a:pt x="6179070" y="0"/>
                </a:lnTo>
                <a:lnTo>
                  <a:pt x="61790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110269" y="3773114"/>
            <a:ext cx="18527589" cy="6513886"/>
            <a:chOff x="0" y="0"/>
            <a:chExt cx="4879694" cy="1715591"/>
          </a:xfrm>
        </p:grpSpPr>
        <p:sp>
          <p:nvSpPr>
            <p:cNvPr id="5" name="Freeform 5"/>
            <p:cNvSpPr/>
            <p:nvPr/>
          </p:nvSpPr>
          <p:spPr>
            <a:xfrm>
              <a:off x="0" y="0"/>
              <a:ext cx="4879694" cy="1715591"/>
            </a:xfrm>
            <a:custGeom>
              <a:avLst/>
              <a:gdLst/>
              <a:ahLst/>
              <a:cxnLst/>
              <a:rect l="l" t="t" r="r" b="b"/>
              <a:pathLst>
                <a:path w="4879694" h="1715591">
                  <a:moveTo>
                    <a:pt x="0" y="0"/>
                  </a:moveTo>
                  <a:lnTo>
                    <a:pt x="4879694" y="0"/>
                  </a:lnTo>
                  <a:lnTo>
                    <a:pt x="4879694" y="1715591"/>
                  </a:lnTo>
                  <a:lnTo>
                    <a:pt x="0" y="1715591"/>
                  </a:lnTo>
                  <a:close/>
                </a:path>
              </a:pathLst>
            </a:custGeom>
            <a:solidFill>
              <a:srgbClr val="F4F4F4"/>
            </a:solidFill>
          </p:spPr>
        </p:sp>
        <p:sp>
          <p:nvSpPr>
            <p:cNvPr id="6" name="TextBox 6"/>
            <p:cNvSpPr txBox="1"/>
            <p:nvPr/>
          </p:nvSpPr>
          <p:spPr>
            <a:xfrm>
              <a:off x="0" y="-66675"/>
              <a:ext cx="4879694" cy="1782266"/>
            </a:xfrm>
            <a:prstGeom prst="rect">
              <a:avLst/>
            </a:prstGeom>
          </p:spPr>
          <p:txBody>
            <a:bodyPr lIns="50800" tIns="50800" rIns="50800" bIns="50800" rtlCol="0" anchor="ctr"/>
            <a:lstStyle/>
            <a:p>
              <a:pPr algn="ctr">
                <a:lnSpc>
                  <a:spcPts val="3639"/>
                </a:lnSpc>
              </a:pPr>
              <a:endParaRPr/>
            </a:p>
            <a:p>
              <a:pPr algn="ctr">
                <a:lnSpc>
                  <a:spcPts val="3639"/>
                </a:lnSpc>
              </a:pPr>
              <a:endParaRPr/>
            </a:p>
            <a:p>
              <a:pPr algn="ctr">
                <a:lnSpc>
                  <a:spcPts val="3639"/>
                </a:lnSpc>
              </a:pPr>
              <a:endParaRPr/>
            </a:p>
            <a:p>
              <a:pPr algn="ctr">
                <a:lnSpc>
                  <a:spcPts val="3639"/>
                </a:lnSpc>
              </a:pPr>
              <a:endParaRPr/>
            </a:p>
          </p:txBody>
        </p:sp>
      </p:grpSp>
      <p:sp>
        <p:nvSpPr>
          <p:cNvPr id="7" name="Freeform 7"/>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28700" y="3962815"/>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0" name="TextBox 10"/>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CONTENT</a:t>
            </a:r>
          </a:p>
        </p:txBody>
      </p:sp>
      <p:sp>
        <p:nvSpPr>
          <p:cNvPr id="11" name="TextBox 11"/>
          <p:cNvSpPr txBox="1"/>
          <p:nvPr/>
        </p:nvSpPr>
        <p:spPr>
          <a:xfrm>
            <a:off x="2475473" y="4066879"/>
            <a:ext cx="3766665" cy="745119"/>
          </a:xfrm>
          <a:prstGeom prst="rect">
            <a:avLst/>
          </a:prstGeom>
        </p:spPr>
        <p:txBody>
          <a:bodyPr lIns="0" tIns="0" rIns="0" bIns="0" rtlCol="0" anchor="t">
            <a:spAutoFit/>
          </a:bodyPr>
          <a:lstStyle/>
          <a:p>
            <a:pPr algn="ctr">
              <a:lnSpc>
                <a:spcPts val="5967"/>
              </a:lnSpc>
              <a:spcBef>
                <a:spcPct val="0"/>
              </a:spcBef>
            </a:pPr>
            <a:r>
              <a:rPr lang="en-US" sz="4590" b="1">
                <a:solidFill>
                  <a:srgbClr val="FFFFFF"/>
                </a:solidFill>
                <a:latin typeface="Klein Bold"/>
                <a:ea typeface="Klein Bold"/>
                <a:cs typeface="Klein Bold"/>
                <a:sym typeface="Klein Bold"/>
              </a:rPr>
              <a:t>Introduction</a:t>
            </a:r>
          </a:p>
        </p:txBody>
      </p:sp>
      <p:sp>
        <p:nvSpPr>
          <p:cNvPr id="12" name="Freeform 12"/>
          <p:cNvSpPr/>
          <p:nvPr/>
        </p:nvSpPr>
        <p:spPr>
          <a:xfrm>
            <a:off x="988444" y="7546717"/>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3" name="Freeform 13"/>
          <p:cNvSpPr/>
          <p:nvPr/>
        </p:nvSpPr>
        <p:spPr>
          <a:xfrm>
            <a:off x="10518576" y="3957697"/>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4" name="Freeform 14"/>
          <p:cNvSpPr/>
          <p:nvPr/>
        </p:nvSpPr>
        <p:spPr>
          <a:xfrm>
            <a:off x="10518576" y="5180294"/>
            <a:ext cx="6740724" cy="1011109"/>
          </a:xfrm>
          <a:custGeom>
            <a:avLst/>
            <a:gdLst/>
            <a:ahLst/>
            <a:cxnLst/>
            <a:rect l="l" t="t" r="r" b="b"/>
            <a:pathLst>
              <a:path w="6740724" h="1011109">
                <a:moveTo>
                  <a:pt x="0" y="0"/>
                </a:moveTo>
                <a:lnTo>
                  <a:pt x="6740724" y="0"/>
                </a:lnTo>
                <a:lnTo>
                  <a:pt x="6740724" y="1011108"/>
                </a:lnTo>
                <a:lnTo>
                  <a:pt x="0" y="1011108"/>
                </a:lnTo>
                <a:lnTo>
                  <a:pt x="0" y="0"/>
                </a:lnTo>
                <a:close/>
              </a:path>
            </a:pathLst>
          </a:custGeom>
          <a:blipFill>
            <a:blip r:embed="rId7"/>
            <a:stretch>
              <a:fillRect/>
            </a:stretch>
          </a:blipFill>
        </p:spPr>
      </p:sp>
      <p:sp>
        <p:nvSpPr>
          <p:cNvPr id="15" name="Freeform 15"/>
          <p:cNvSpPr/>
          <p:nvPr/>
        </p:nvSpPr>
        <p:spPr>
          <a:xfrm>
            <a:off x="10518576" y="6329608"/>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6" name="Freeform 16"/>
          <p:cNvSpPr/>
          <p:nvPr/>
        </p:nvSpPr>
        <p:spPr>
          <a:xfrm>
            <a:off x="10518576" y="7584087"/>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7" name="Freeform 17"/>
          <p:cNvSpPr/>
          <p:nvPr/>
        </p:nvSpPr>
        <p:spPr>
          <a:xfrm>
            <a:off x="1028700" y="5143500"/>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18" name="TextBox 18"/>
          <p:cNvSpPr txBox="1"/>
          <p:nvPr/>
        </p:nvSpPr>
        <p:spPr>
          <a:xfrm>
            <a:off x="1511697" y="5291196"/>
            <a:ext cx="5774730" cy="741679"/>
          </a:xfrm>
          <a:prstGeom prst="rect">
            <a:avLst/>
          </a:prstGeom>
        </p:spPr>
        <p:txBody>
          <a:bodyPr lIns="0" tIns="0" rIns="0" bIns="0" rtlCol="0" anchor="t">
            <a:spAutoFit/>
          </a:bodyPr>
          <a:lstStyle/>
          <a:p>
            <a:pPr algn="ctr">
              <a:lnSpc>
                <a:spcPts val="5980"/>
              </a:lnSpc>
              <a:spcBef>
                <a:spcPct val="0"/>
              </a:spcBef>
            </a:pPr>
            <a:r>
              <a:rPr lang="en-US" sz="4600" b="1">
                <a:solidFill>
                  <a:srgbClr val="FFFFFF"/>
                </a:solidFill>
                <a:latin typeface="Klein Bold"/>
                <a:ea typeface="Klein Bold"/>
                <a:cs typeface="Klein Bold"/>
                <a:sym typeface="Klein Bold"/>
              </a:rPr>
              <a:t>Problem Statement</a:t>
            </a:r>
          </a:p>
        </p:txBody>
      </p:sp>
      <p:sp>
        <p:nvSpPr>
          <p:cNvPr id="19" name="Freeform 19"/>
          <p:cNvSpPr/>
          <p:nvPr/>
        </p:nvSpPr>
        <p:spPr>
          <a:xfrm>
            <a:off x="988444" y="6345109"/>
            <a:ext cx="6740724" cy="1011109"/>
          </a:xfrm>
          <a:custGeom>
            <a:avLst/>
            <a:gdLst/>
            <a:ahLst/>
            <a:cxnLst/>
            <a:rect l="l" t="t" r="r" b="b"/>
            <a:pathLst>
              <a:path w="6740724" h="1011109">
                <a:moveTo>
                  <a:pt x="0" y="0"/>
                </a:moveTo>
                <a:lnTo>
                  <a:pt x="6740724" y="0"/>
                </a:lnTo>
                <a:lnTo>
                  <a:pt x="6740724" y="1011108"/>
                </a:lnTo>
                <a:lnTo>
                  <a:pt x="0" y="1011108"/>
                </a:lnTo>
                <a:lnTo>
                  <a:pt x="0" y="0"/>
                </a:lnTo>
                <a:close/>
              </a:path>
            </a:pathLst>
          </a:custGeom>
          <a:blipFill>
            <a:blip r:embed="rId7"/>
            <a:stretch>
              <a:fillRect/>
            </a:stretch>
          </a:blipFill>
        </p:spPr>
      </p:sp>
      <p:sp>
        <p:nvSpPr>
          <p:cNvPr id="20" name="TextBox 20"/>
          <p:cNvSpPr txBox="1"/>
          <p:nvPr/>
        </p:nvSpPr>
        <p:spPr>
          <a:xfrm>
            <a:off x="1727101" y="6440359"/>
            <a:ext cx="5401270" cy="741983"/>
          </a:xfrm>
          <a:prstGeom prst="rect">
            <a:avLst/>
          </a:prstGeom>
        </p:spPr>
        <p:txBody>
          <a:bodyPr lIns="0" tIns="0" rIns="0" bIns="0" rtlCol="0" anchor="t">
            <a:spAutoFit/>
          </a:bodyPr>
          <a:lstStyle/>
          <a:p>
            <a:pPr algn="ctr">
              <a:lnSpc>
                <a:spcPts val="5949"/>
              </a:lnSpc>
              <a:spcBef>
                <a:spcPct val="0"/>
              </a:spcBef>
            </a:pPr>
            <a:r>
              <a:rPr lang="en-US" sz="4576" b="1">
                <a:solidFill>
                  <a:srgbClr val="FFFFFF"/>
                </a:solidFill>
                <a:latin typeface="Klein Bold"/>
                <a:ea typeface="Klein Bold"/>
                <a:cs typeface="Klein Bold"/>
                <a:sym typeface="Klein Bold"/>
              </a:rPr>
              <a:t>Proposed Solution</a:t>
            </a:r>
          </a:p>
        </p:txBody>
      </p:sp>
      <p:sp>
        <p:nvSpPr>
          <p:cNvPr id="21" name="TextBox 21"/>
          <p:cNvSpPr txBox="1"/>
          <p:nvPr/>
        </p:nvSpPr>
        <p:spPr>
          <a:xfrm>
            <a:off x="1736725" y="7699117"/>
            <a:ext cx="5343922" cy="733424"/>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Technologies Used</a:t>
            </a:r>
          </a:p>
        </p:txBody>
      </p:sp>
      <p:sp>
        <p:nvSpPr>
          <p:cNvPr id="22" name="Freeform 22"/>
          <p:cNvSpPr/>
          <p:nvPr/>
        </p:nvSpPr>
        <p:spPr>
          <a:xfrm>
            <a:off x="1057374" y="8752746"/>
            <a:ext cx="6740724" cy="1011109"/>
          </a:xfrm>
          <a:custGeom>
            <a:avLst/>
            <a:gdLst/>
            <a:ahLst/>
            <a:cxnLst/>
            <a:rect l="l" t="t" r="r" b="b"/>
            <a:pathLst>
              <a:path w="6740724" h="1011109">
                <a:moveTo>
                  <a:pt x="0" y="0"/>
                </a:moveTo>
                <a:lnTo>
                  <a:pt x="6740724" y="0"/>
                </a:lnTo>
                <a:lnTo>
                  <a:pt x="6740724" y="1011108"/>
                </a:lnTo>
                <a:lnTo>
                  <a:pt x="0" y="1011108"/>
                </a:lnTo>
                <a:lnTo>
                  <a:pt x="0" y="0"/>
                </a:lnTo>
                <a:close/>
              </a:path>
            </a:pathLst>
          </a:custGeom>
          <a:blipFill>
            <a:blip r:embed="rId7"/>
            <a:stretch>
              <a:fillRect/>
            </a:stretch>
          </a:blipFill>
        </p:spPr>
      </p:sp>
      <p:sp>
        <p:nvSpPr>
          <p:cNvPr id="23" name="Freeform 23"/>
          <p:cNvSpPr/>
          <p:nvPr/>
        </p:nvSpPr>
        <p:spPr>
          <a:xfrm>
            <a:off x="10518576" y="8776171"/>
            <a:ext cx="6740724" cy="1011109"/>
          </a:xfrm>
          <a:custGeom>
            <a:avLst/>
            <a:gdLst/>
            <a:ahLst/>
            <a:cxnLst/>
            <a:rect l="l" t="t" r="r" b="b"/>
            <a:pathLst>
              <a:path w="6740724" h="1011109">
                <a:moveTo>
                  <a:pt x="0" y="0"/>
                </a:moveTo>
                <a:lnTo>
                  <a:pt x="6740724" y="0"/>
                </a:lnTo>
                <a:lnTo>
                  <a:pt x="6740724" y="1011109"/>
                </a:lnTo>
                <a:lnTo>
                  <a:pt x="0" y="1011109"/>
                </a:lnTo>
                <a:lnTo>
                  <a:pt x="0" y="0"/>
                </a:lnTo>
                <a:close/>
              </a:path>
            </a:pathLst>
          </a:custGeom>
          <a:blipFill>
            <a:blip r:embed="rId7"/>
            <a:stretch>
              <a:fillRect/>
            </a:stretch>
          </a:blipFill>
        </p:spPr>
      </p:sp>
      <p:sp>
        <p:nvSpPr>
          <p:cNvPr id="24" name="TextBox 24"/>
          <p:cNvSpPr txBox="1"/>
          <p:nvPr/>
        </p:nvSpPr>
        <p:spPr>
          <a:xfrm>
            <a:off x="1540123" y="8888917"/>
            <a:ext cx="5928221"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System Architecture</a:t>
            </a:r>
          </a:p>
        </p:txBody>
      </p:sp>
      <p:sp>
        <p:nvSpPr>
          <p:cNvPr id="25" name="TextBox 25"/>
          <p:cNvSpPr txBox="1"/>
          <p:nvPr/>
        </p:nvSpPr>
        <p:spPr>
          <a:xfrm>
            <a:off x="11161316" y="4066879"/>
            <a:ext cx="5092056" cy="733425"/>
          </a:xfrm>
          <a:prstGeom prst="rect">
            <a:avLst/>
          </a:prstGeom>
        </p:spPr>
        <p:txBody>
          <a:bodyPr wrap="square" lIns="0" tIns="0" rIns="0" bIns="0" rtlCol="0" anchor="t">
            <a:spAutoFit/>
          </a:bodyPr>
          <a:lstStyle/>
          <a:p>
            <a:pPr algn="ctr">
              <a:lnSpc>
                <a:spcPts val="5850"/>
              </a:lnSpc>
              <a:spcBef>
                <a:spcPct val="0"/>
              </a:spcBef>
            </a:pPr>
            <a:r>
              <a:rPr lang="en-US" sz="4500" b="1" dirty="0">
                <a:solidFill>
                  <a:srgbClr val="FFFFFF"/>
                </a:solidFill>
                <a:latin typeface="Klein Bold"/>
                <a:ea typeface="Klein Bold"/>
                <a:cs typeface="Klein Bold"/>
                <a:sym typeface="Klein Bold"/>
              </a:rPr>
              <a:t>Database Design</a:t>
            </a:r>
          </a:p>
        </p:txBody>
      </p:sp>
      <p:sp>
        <p:nvSpPr>
          <p:cNvPr id="26" name="TextBox 26"/>
          <p:cNvSpPr txBox="1"/>
          <p:nvPr/>
        </p:nvSpPr>
        <p:spPr>
          <a:xfrm>
            <a:off x="11305431" y="5318500"/>
            <a:ext cx="5467549"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Website Overview </a:t>
            </a:r>
          </a:p>
        </p:txBody>
      </p:sp>
      <p:sp>
        <p:nvSpPr>
          <p:cNvPr id="27" name="TextBox 27"/>
          <p:cNvSpPr txBox="1"/>
          <p:nvPr/>
        </p:nvSpPr>
        <p:spPr>
          <a:xfrm>
            <a:off x="11161315" y="6460138"/>
            <a:ext cx="5455246"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Key Functionalities</a:t>
            </a:r>
          </a:p>
        </p:txBody>
      </p:sp>
      <p:sp>
        <p:nvSpPr>
          <p:cNvPr id="28" name="TextBox 28"/>
          <p:cNvSpPr txBox="1"/>
          <p:nvPr/>
        </p:nvSpPr>
        <p:spPr>
          <a:xfrm>
            <a:off x="10786417" y="7750292"/>
            <a:ext cx="6166942" cy="697865"/>
          </a:xfrm>
          <a:prstGeom prst="rect">
            <a:avLst/>
          </a:prstGeom>
        </p:spPr>
        <p:txBody>
          <a:bodyPr lIns="0" tIns="0" rIns="0" bIns="0" rtlCol="0" anchor="t">
            <a:spAutoFit/>
          </a:bodyPr>
          <a:lstStyle/>
          <a:p>
            <a:pPr algn="ctr">
              <a:lnSpc>
                <a:spcPts val="5590"/>
              </a:lnSpc>
              <a:spcBef>
                <a:spcPct val="0"/>
              </a:spcBef>
            </a:pPr>
            <a:r>
              <a:rPr lang="en-US" sz="4300" b="1">
                <a:solidFill>
                  <a:srgbClr val="FFFFFF"/>
                </a:solidFill>
                <a:latin typeface="Klein Bold"/>
                <a:ea typeface="Klein Bold"/>
                <a:cs typeface="Klein Bold"/>
                <a:sym typeface="Klein Bold"/>
              </a:rPr>
              <a:t> Future Enhancements</a:t>
            </a:r>
          </a:p>
        </p:txBody>
      </p:sp>
      <p:sp>
        <p:nvSpPr>
          <p:cNvPr id="29" name="TextBox 29"/>
          <p:cNvSpPr txBox="1"/>
          <p:nvPr/>
        </p:nvSpPr>
        <p:spPr>
          <a:xfrm>
            <a:off x="12317809" y="8852371"/>
            <a:ext cx="3309442"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Conclusion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24360" y="0"/>
            <a:ext cx="6541693" cy="6541693"/>
            <a:chOff x="0" y="0"/>
            <a:chExt cx="8722258" cy="8722258"/>
          </a:xfrm>
        </p:grpSpPr>
        <p:sp>
          <p:nvSpPr>
            <p:cNvPr id="3" name="Freeform 3"/>
            <p:cNvSpPr/>
            <p:nvPr/>
          </p:nvSpPr>
          <p:spPr>
            <a:xfrm rot="-1200957">
              <a:off x="958992" y="958992"/>
              <a:ext cx="6804274" cy="6804274"/>
            </a:xfrm>
            <a:custGeom>
              <a:avLst/>
              <a:gdLst/>
              <a:ahLst/>
              <a:cxnLst/>
              <a:rect l="l" t="t" r="r" b="b"/>
              <a:pathLst>
                <a:path w="6804274" h="6804274">
                  <a:moveTo>
                    <a:pt x="0" y="0"/>
                  </a:moveTo>
                  <a:lnTo>
                    <a:pt x="6804274" y="0"/>
                  </a:lnTo>
                  <a:lnTo>
                    <a:pt x="6804274" y="6804274"/>
                  </a:lnTo>
                  <a:lnTo>
                    <a:pt x="0" y="6804274"/>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870192" y="870192"/>
              <a:ext cx="6804274" cy="6804274"/>
            </a:xfrm>
            <a:custGeom>
              <a:avLst/>
              <a:gdLst/>
              <a:ahLst/>
              <a:cxnLst/>
              <a:rect l="l" t="t" r="r" b="b"/>
              <a:pathLst>
                <a:path w="6804274" h="6804274">
                  <a:moveTo>
                    <a:pt x="0" y="0"/>
                  </a:moveTo>
                  <a:lnTo>
                    <a:pt x="6804274" y="0"/>
                  </a:lnTo>
                  <a:lnTo>
                    <a:pt x="6804274" y="6804274"/>
                  </a:lnTo>
                  <a:lnTo>
                    <a:pt x="0" y="6804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2563448" y="1057275"/>
            <a:ext cx="6798403" cy="1917716"/>
          </a:xfrm>
          <a:custGeom>
            <a:avLst/>
            <a:gdLst/>
            <a:ahLst/>
            <a:cxnLst/>
            <a:rect l="l" t="t" r="r" b="b"/>
            <a:pathLst>
              <a:path w="6798403" h="1917716">
                <a:moveTo>
                  <a:pt x="0" y="0"/>
                </a:moveTo>
                <a:lnTo>
                  <a:pt x="6798404" y="0"/>
                </a:lnTo>
                <a:lnTo>
                  <a:pt x="6798404" y="1917716"/>
                </a:lnTo>
                <a:lnTo>
                  <a:pt x="0" y="1917716"/>
                </a:lnTo>
                <a:lnTo>
                  <a:pt x="0" y="0"/>
                </a:lnTo>
                <a:close/>
              </a:path>
            </a:pathLst>
          </a:custGeom>
          <a:blipFill>
            <a:blip r:embed="rId4"/>
            <a:stretch>
              <a:fillRect/>
            </a:stretch>
          </a:blipFill>
        </p:spPr>
      </p:sp>
      <p:sp>
        <p:nvSpPr>
          <p:cNvPr id="6" name="Freeform 6"/>
          <p:cNvSpPr/>
          <p:nvPr/>
        </p:nvSpPr>
        <p:spPr>
          <a:xfrm>
            <a:off x="14030196" y="2016133"/>
            <a:ext cx="2394961" cy="2394961"/>
          </a:xfrm>
          <a:custGeom>
            <a:avLst/>
            <a:gdLst/>
            <a:ahLst/>
            <a:cxnLst/>
            <a:rect l="l" t="t" r="r" b="b"/>
            <a:pathLst>
              <a:path w="2394961" h="2394961">
                <a:moveTo>
                  <a:pt x="0" y="0"/>
                </a:moveTo>
                <a:lnTo>
                  <a:pt x="2394961" y="0"/>
                </a:lnTo>
                <a:lnTo>
                  <a:pt x="2394961" y="2394961"/>
                </a:lnTo>
                <a:lnTo>
                  <a:pt x="0" y="2394961"/>
                </a:lnTo>
                <a:lnTo>
                  <a:pt x="0" y="0"/>
                </a:lnTo>
                <a:close/>
              </a:path>
            </a:pathLst>
          </a:custGeom>
          <a:blipFill>
            <a:blip r:embed="rId5"/>
            <a:stretch>
              <a:fillRect/>
            </a:stretch>
          </a:blipFill>
        </p:spPr>
      </p:sp>
      <p:sp>
        <p:nvSpPr>
          <p:cNvPr id="7" name="TextBox 7"/>
          <p:cNvSpPr txBox="1"/>
          <p:nvPr/>
        </p:nvSpPr>
        <p:spPr>
          <a:xfrm>
            <a:off x="1819275" y="1468128"/>
            <a:ext cx="8115300" cy="943610"/>
          </a:xfrm>
          <a:prstGeom prst="rect">
            <a:avLst/>
          </a:prstGeom>
        </p:spPr>
        <p:txBody>
          <a:bodyPr lIns="0" tIns="0" rIns="0" bIns="0" rtlCol="0" anchor="t">
            <a:spAutoFit/>
          </a:bodyPr>
          <a:lstStyle/>
          <a:p>
            <a:pPr algn="ctr">
              <a:lnSpc>
                <a:spcPts val="7409"/>
              </a:lnSpc>
              <a:spcBef>
                <a:spcPct val="0"/>
              </a:spcBef>
            </a:pPr>
            <a:r>
              <a:rPr lang="en-US" sz="5699" b="1">
                <a:solidFill>
                  <a:srgbClr val="FFFFFF"/>
                </a:solidFill>
                <a:latin typeface="Helios Bold"/>
                <a:ea typeface="Helios Bold"/>
                <a:cs typeface="Helios Bold"/>
                <a:sym typeface="Helios Bold"/>
              </a:rPr>
              <a:t>Introduction</a:t>
            </a:r>
          </a:p>
        </p:txBody>
      </p:sp>
      <p:sp>
        <p:nvSpPr>
          <p:cNvPr id="8" name="TextBox 8"/>
          <p:cNvSpPr txBox="1"/>
          <p:nvPr/>
        </p:nvSpPr>
        <p:spPr>
          <a:xfrm>
            <a:off x="917228" y="3912446"/>
            <a:ext cx="10820704" cy="4229795"/>
          </a:xfrm>
          <a:prstGeom prst="rect">
            <a:avLst/>
          </a:prstGeom>
        </p:spPr>
        <p:txBody>
          <a:bodyPr lIns="0" tIns="0" rIns="0" bIns="0" rtlCol="0" anchor="t">
            <a:spAutoFit/>
          </a:bodyPr>
          <a:lstStyle/>
          <a:p>
            <a:pPr algn="ctr">
              <a:lnSpc>
                <a:spcPts val="4165"/>
              </a:lnSpc>
            </a:pPr>
            <a:r>
              <a:rPr lang="en-US" sz="3204" b="1">
                <a:solidFill>
                  <a:srgbClr val="000000"/>
                </a:solidFill>
                <a:latin typeface="Klein Bold"/>
                <a:ea typeface="Klein Bold"/>
                <a:cs typeface="Klein Bold"/>
                <a:sym typeface="Klein Bold"/>
              </a:rPr>
              <a:t>Our project, URL Shortening System (Bitly Clone), is a web-based application designed to simplify and manage URLs efficiently. It allows users to convert long URLs into concise links using unique shortcodes. The system also includes an Admin Panel for tracking clicks, managing URLs, and analyzing link performance.</a:t>
            </a:r>
          </a:p>
          <a:p>
            <a:pPr algn="ctr">
              <a:lnSpc>
                <a:spcPts val="4165"/>
              </a:lnSpc>
              <a:spcBef>
                <a:spcPct val="0"/>
              </a:spcBef>
            </a:pPr>
            <a:endParaRPr lang="en-US" sz="3204" b="1">
              <a:solidFill>
                <a:srgbClr val="000000"/>
              </a:solidFill>
              <a:latin typeface="Klein Bold"/>
              <a:ea typeface="Klein Bold"/>
              <a:cs typeface="Klein Bold"/>
              <a:sym typeface="Klein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7477203" y="296318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77203" y="6999548"/>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0"/>
            <a:ext cx="11967838" cy="10287000"/>
            <a:chOff x="0" y="0"/>
            <a:chExt cx="3152023" cy="2709333"/>
          </a:xfrm>
        </p:grpSpPr>
        <p:sp>
          <p:nvSpPr>
            <p:cNvPr id="5" name="Freeform 5"/>
            <p:cNvSpPr/>
            <p:nvPr/>
          </p:nvSpPr>
          <p:spPr>
            <a:xfrm>
              <a:off x="0" y="0"/>
              <a:ext cx="3152023" cy="2709333"/>
            </a:xfrm>
            <a:custGeom>
              <a:avLst/>
              <a:gdLst/>
              <a:ahLst/>
              <a:cxnLst/>
              <a:rect l="l" t="t" r="r" b="b"/>
              <a:pathLst>
                <a:path w="3152023" h="2709333">
                  <a:moveTo>
                    <a:pt x="0" y="0"/>
                  </a:moveTo>
                  <a:lnTo>
                    <a:pt x="3152023" y="0"/>
                  </a:lnTo>
                  <a:lnTo>
                    <a:pt x="3152023" y="2709333"/>
                  </a:lnTo>
                  <a:lnTo>
                    <a:pt x="0" y="2709333"/>
                  </a:lnTo>
                  <a:close/>
                </a:path>
              </a:pathLst>
            </a:custGeom>
            <a:solidFill>
              <a:srgbClr val="FFFFFF"/>
            </a:solidFill>
          </p:spPr>
        </p:sp>
        <p:sp>
          <p:nvSpPr>
            <p:cNvPr id="6" name="TextBox 6"/>
            <p:cNvSpPr txBox="1"/>
            <p:nvPr/>
          </p:nvSpPr>
          <p:spPr>
            <a:xfrm>
              <a:off x="0" y="-38100"/>
              <a:ext cx="3152023" cy="274743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550899" y="1028700"/>
            <a:ext cx="6857833" cy="1934480"/>
          </a:xfrm>
          <a:custGeom>
            <a:avLst/>
            <a:gdLst/>
            <a:ahLst/>
            <a:cxnLst/>
            <a:rect l="l" t="t" r="r" b="b"/>
            <a:pathLst>
              <a:path w="6857833" h="1934480">
                <a:moveTo>
                  <a:pt x="0" y="0"/>
                </a:moveTo>
                <a:lnTo>
                  <a:pt x="6857832" y="0"/>
                </a:lnTo>
                <a:lnTo>
                  <a:pt x="6857832" y="1934480"/>
                </a:lnTo>
                <a:lnTo>
                  <a:pt x="0" y="1934480"/>
                </a:lnTo>
                <a:lnTo>
                  <a:pt x="0" y="0"/>
                </a:lnTo>
                <a:close/>
              </a:path>
            </a:pathLst>
          </a:custGeom>
          <a:blipFill>
            <a:blip r:embed="rId4"/>
            <a:stretch>
              <a:fillRect/>
            </a:stretch>
          </a:blipFill>
        </p:spPr>
      </p:sp>
      <p:sp>
        <p:nvSpPr>
          <p:cNvPr id="8" name="TextBox 8"/>
          <p:cNvSpPr txBox="1"/>
          <p:nvPr/>
        </p:nvSpPr>
        <p:spPr>
          <a:xfrm>
            <a:off x="885825" y="3564427"/>
            <a:ext cx="10531571" cy="5425440"/>
          </a:xfrm>
          <a:prstGeom prst="rect">
            <a:avLst/>
          </a:prstGeom>
        </p:spPr>
        <p:txBody>
          <a:bodyPr lIns="0" tIns="0" rIns="0" bIns="0" rtlCol="0" anchor="t">
            <a:spAutoFit/>
          </a:bodyPr>
          <a:lstStyle/>
          <a:p>
            <a:pPr marL="712476" lvl="1" indent="-356238" algn="l">
              <a:lnSpc>
                <a:spcPts val="4290"/>
              </a:lnSpc>
              <a:spcBef>
                <a:spcPct val="0"/>
              </a:spcBef>
              <a:buFont typeface="Arial"/>
              <a:buChar char="•"/>
            </a:pPr>
            <a:r>
              <a:rPr lang="en-US" sz="3300" b="1">
                <a:solidFill>
                  <a:srgbClr val="000000"/>
                </a:solidFill>
                <a:latin typeface="Klein Bold"/>
                <a:ea typeface="Klein Bold"/>
                <a:cs typeface="Klein Bold"/>
                <a:sym typeface="Klein Bold"/>
              </a:rPr>
              <a:t>Lengthy URLs are difficult to remember and prone to errors.</a:t>
            </a:r>
          </a:p>
          <a:p>
            <a:pPr marL="712476" lvl="1" indent="-356238" algn="l">
              <a:lnSpc>
                <a:spcPts val="4290"/>
              </a:lnSpc>
              <a:spcBef>
                <a:spcPct val="0"/>
              </a:spcBef>
              <a:buFont typeface="Arial"/>
              <a:buChar char="•"/>
            </a:pPr>
            <a:r>
              <a:rPr lang="en-US" sz="3300" b="1">
                <a:solidFill>
                  <a:srgbClr val="000000"/>
                </a:solidFill>
                <a:latin typeface="Klein Bold"/>
                <a:ea typeface="Klein Bold"/>
                <a:cs typeface="Klein Bold"/>
                <a:sym typeface="Klein Bold"/>
              </a:rPr>
              <a:t>Sharing long URLs in social media posts, SMS, or printed materials is inconvenient.</a:t>
            </a:r>
          </a:p>
          <a:p>
            <a:pPr marL="712476" lvl="1" indent="-356238" algn="l">
              <a:lnSpc>
                <a:spcPts val="4290"/>
              </a:lnSpc>
              <a:spcBef>
                <a:spcPct val="0"/>
              </a:spcBef>
              <a:buFont typeface="Arial"/>
              <a:buChar char="•"/>
            </a:pPr>
            <a:r>
              <a:rPr lang="en-US" sz="3300" b="1">
                <a:solidFill>
                  <a:srgbClr val="000000"/>
                </a:solidFill>
                <a:latin typeface="Klein Bold"/>
                <a:ea typeface="Klein Bold"/>
                <a:cs typeface="Klein Bold"/>
                <a:sym typeface="Klein Bold"/>
              </a:rPr>
              <a:t>Users often face challenges in tracking URL performance and monitoring visitor engagement.</a:t>
            </a:r>
          </a:p>
          <a:p>
            <a:pPr marL="712476" lvl="1" indent="-356238" algn="l">
              <a:lnSpc>
                <a:spcPts val="4290"/>
              </a:lnSpc>
              <a:spcBef>
                <a:spcPct val="0"/>
              </a:spcBef>
              <a:buFont typeface="Arial"/>
              <a:buChar char="•"/>
            </a:pPr>
            <a:r>
              <a:rPr lang="en-US" sz="3300" b="1">
                <a:solidFill>
                  <a:srgbClr val="000000"/>
                </a:solidFill>
                <a:latin typeface="Klein Bold"/>
                <a:ea typeface="Klein Bold"/>
                <a:cs typeface="Klein Bold"/>
                <a:sym typeface="Klein Bold"/>
              </a:rPr>
              <a:t>Managing multiple URLs efficiently is time-consuming without proper tools.</a:t>
            </a:r>
          </a:p>
          <a:p>
            <a:pPr algn="l">
              <a:lnSpc>
                <a:spcPts val="4290"/>
              </a:lnSpc>
              <a:spcBef>
                <a:spcPct val="0"/>
              </a:spcBef>
            </a:pPr>
            <a:endParaRPr lang="en-US" sz="3300" b="1">
              <a:solidFill>
                <a:srgbClr val="000000"/>
              </a:solidFill>
              <a:latin typeface="Klein Bold"/>
              <a:ea typeface="Klein Bold"/>
              <a:cs typeface="Klein Bold"/>
              <a:sym typeface="Klein Bold"/>
            </a:endParaRPr>
          </a:p>
        </p:txBody>
      </p:sp>
      <p:sp>
        <p:nvSpPr>
          <p:cNvPr id="9" name="Freeform 9"/>
          <p:cNvSpPr/>
          <p:nvPr/>
        </p:nvSpPr>
        <p:spPr>
          <a:xfrm>
            <a:off x="13196870" y="3371351"/>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155206" y="1605415"/>
            <a:ext cx="5649218"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3254" y="2143069"/>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0899" y="1028700"/>
            <a:ext cx="6857833" cy="1934480"/>
          </a:xfrm>
          <a:custGeom>
            <a:avLst/>
            <a:gdLst/>
            <a:ahLst/>
            <a:cxnLst/>
            <a:rect l="l" t="t" r="r" b="b"/>
            <a:pathLst>
              <a:path w="6857833" h="1934480">
                <a:moveTo>
                  <a:pt x="0" y="0"/>
                </a:moveTo>
                <a:lnTo>
                  <a:pt x="6857832" y="0"/>
                </a:lnTo>
                <a:lnTo>
                  <a:pt x="6857832" y="1934480"/>
                </a:lnTo>
                <a:lnTo>
                  <a:pt x="0" y="1934480"/>
                </a:lnTo>
                <a:lnTo>
                  <a:pt x="0" y="0"/>
                </a:lnTo>
                <a:close/>
              </a:path>
            </a:pathLst>
          </a:custGeom>
          <a:blipFill>
            <a:blip r:embed="rId6"/>
            <a:stretch>
              <a:fillRect/>
            </a:stretch>
          </a:blipFill>
        </p:spPr>
      </p:sp>
      <p:sp>
        <p:nvSpPr>
          <p:cNvPr id="5" name="Freeform 5"/>
          <p:cNvSpPr/>
          <p:nvPr/>
        </p:nvSpPr>
        <p:spPr>
          <a:xfrm>
            <a:off x="1550899" y="5115121"/>
            <a:ext cx="5752741" cy="1589848"/>
          </a:xfrm>
          <a:custGeom>
            <a:avLst/>
            <a:gdLst/>
            <a:ahLst/>
            <a:cxnLst/>
            <a:rect l="l" t="t" r="r" b="b"/>
            <a:pathLst>
              <a:path w="5752741" h="1589848">
                <a:moveTo>
                  <a:pt x="0" y="0"/>
                </a:moveTo>
                <a:lnTo>
                  <a:pt x="5752741" y="0"/>
                </a:lnTo>
                <a:lnTo>
                  <a:pt x="5752741" y="1589848"/>
                </a:lnTo>
                <a:lnTo>
                  <a:pt x="0" y="1589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0899" y="7005157"/>
            <a:ext cx="5752741" cy="1589848"/>
          </a:xfrm>
          <a:custGeom>
            <a:avLst/>
            <a:gdLst/>
            <a:ahLst/>
            <a:cxnLst/>
            <a:rect l="l" t="t" r="r" b="b"/>
            <a:pathLst>
              <a:path w="5752741" h="1589848">
                <a:moveTo>
                  <a:pt x="0" y="0"/>
                </a:moveTo>
                <a:lnTo>
                  <a:pt x="5752741" y="0"/>
                </a:lnTo>
                <a:lnTo>
                  <a:pt x="5752741" y="1589848"/>
                </a:lnTo>
                <a:lnTo>
                  <a:pt x="0" y="1589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133376" y="5007969"/>
            <a:ext cx="5752741" cy="1589848"/>
          </a:xfrm>
          <a:custGeom>
            <a:avLst/>
            <a:gdLst/>
            <a:ahLst/>
            <a:cxnLst/>
            <a:rect l="l" t="t" r="r" b="b"/>
            <a:pathLst>
              <a:path w="5752741" h="1589848">
                <a:moveTo>
                  <a:pt x="0" y="0"/>
                </a:moveTo>
                <a:lnTo>
                  <a:pt x="5752741" y="0"/>
                </a:lnTo>
                <a:lnTo>
                  <a:pt x="5752741" y="1589848"/>
                </a:lnTo>
                <a:lnTo>
                  <a:pt x="0" y="1589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550899" y="1605415"/>
            <a:ext cx="6857833"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Proposed Solution</a:t>
            </a:r>
          </a:p>
        </p:txBody>
      </p:sp>
      <p:sp>
        <p:nvSpPr>
          <p:cNvPr id="9" name="TextBox 9"/>
          <p:cNvSpPr txBox="1"/>
          <p:nvPr/>
        </p:nvSpPr>
        <p:spPr>
          <a:xfrm>
            <a:off x="862690" y="3133005"/>
            <a:ext cx="16562621" cy="1134391"/>
          </a:xfrm>
          <a:prstGeom prst="rect">
            <a:avLst/>
          </a:prstGeom>
        </p:spPr>
        <p:txBody>
          <a:bodyPr lIns="0" tIns="0" rIns="0" bIns="0" rtlCol="0" anchor="t">
            <a:spAutoFit/>
          </a:bodyPr>
          <a:lstStyle/>
          <a:p>
            <a:pPr algn="ctr">
              <a:lnSpc>
                <a:spcPts val="4410"/>
              </a:lnSpc>
              <a:spcBef>
                <a:spcPct val="0"/>
              </a:spcBef>
            </a:pPr>
            <a:r>
              <a:rPr lang="en-US" sz="3392" b="1">
                <a:solidFill>
                  <a:srgbClr val="000000"/>
                </a:solidFill>
                <a:latin typeface="Klein Bold"/>
                <a:ea typeface="Klein Bold"/>
                <a:cs typeface="Klein Bold"/>
                <a:sym typeface="Klein Bold"/>
              </a:rPr>
              <a:t>Our URL Shortening System (Bitly Clone) effectively addresses the identified problems by offering:</a:t>
            </a:r>
          </a:p>
        </p:txBody>
      </p:sp>
      <p:sp>
        <p:nvSpPr>
          <p:cNvPr id="10" name="TextBox 10"/>
          <p:cNvSpPr txBox="1"/>
          <p:nvPr/>
        </p:nvSpPr>
        <p:spPr>
          <a:xfrm>
            <a:off x="1938016" y="5381625"/>
            <a:ext cx="4978507" cy="733425"/>
          </a:xfrm>
          <a:prstGeom prst="rect">
            <a:avLst/>
          </a:prstGeom>
        </p:spPr>
        <p:txBody>
          <a:bodyPr lIns="0" tIns="0" rIns="0" bIns="0" rtlCol="0" anchor="t">
            <a:spAutoFit/>
          </a:bodyPr>
          <a:lstStyle/>
          <a:p>
            <a:pPr algn="ctr">
              <a:lnSpc>
                <a:spcPts val="5850"/>
              </a:lnSpc>
              <a:spcBef>
                <a:spcPct val="0"/>
              </a:spcBef>
            </a:pPr>
            <a:r>
              <a:rPr lang="en-US" sz="4500" b="1">
                <a:solidFill>
                  <a:srgbClr val="000000"/>
                </a:solidFill>
                <a:latin typeface="Klein Bold"/>
                <a:ea typeface="Klein Bold"/>
                <a:cs typeface="Klein Bold"/>
                <a:sym typeface="Klein Bold"/>
              </a:rPr>
              <a:t>URL Shortening</a:t>
            </a:r>
          </a:p>
        </p:txBody>
      </p:sp>
      <p:sp>
        <p:nvSpPr>
          <p:cNvPr id="11" name="TextBox 11"/>
          <p:cNvSpPr txBox="1"/>
          <p:nvPr/>
        </p:nvSpPr>
        <p:spPr>
          <a:xfrm>
            <a:off x="1800002" y="7329283"/>
            <a:ext cx="5254535" cy="680085"/>
          </a:xfrm>
          <a:prstGeom prst="rect">
            <a:avLst/>
          </a:prstGeom>
        </p:spPr>
        <p:txBody>
          <a:bodyPr lIns="0" tIns="0" rIns="0" bIns="0" rtlCol="0" anchor="t">
            <a:spAutoFit/>
          </a:bodyPr>
          <a:lstStyle/>
          <a:p>
            <a:pPr algn="ctr">
              <a:lnSpc>
                <a:spcPts val="5460"/>
              </a:lnSpc>
              <a:spcBef>
                <a:spcPct val="0"/>
              </a:spcBef>
            </a:pPr>
            <a:r>
              <a:rPr lang="en-US" sz="4200" b="1">
                <a:solidFill>
                  <a:srgbClr val="000000"/>
                </a:solidFill>
                <a:latin typeface="Klein Bold"/>
                <a:ea typeface="Klein Bold"/>
                <a:cs typeface="Klein Bold"/>
                <a:sym typeface="Klein Bold"/>
              </a:rPr>
              <a:t>Redirection System</a:t>
            </a:r>
          </a:p>
        </p:txBody>
      </p:sp>
      <p:sp>
        <p:nvSpPr>
          <p:cNvPr id="12" name="TextBox 12"/>
          <p:cNvSpPr txBox="1"/>
          <p:nvPr/>
        </p:nvSpPr>
        <p:spPr>
          <a:xfrm>
            <a:off x="10382479" y="5297055"/>
            <a:ext cx="5254535" cy="733425"/>
          </a:xfrm>
          <a:prstGeom prst="rect">
            <a:avLst/>
          </a:prstGeom>
        </p:spPr>
        <p:txBody>
          <a:bodyPr lIns="0" tIns="0" rIns="0" bIns="0" rtlCol="0" anchor="t">
            <a:spAutoFit/>
          </a:bodyPr>
          <a:lstStyle/>
          <a:p>
            <a:pPr algn="ctr">
              <a:lnSpc>
                <a:spcPts val="5850"/>
              </a:lnSpc>
              <a:spcBef>
                <a:spcPct val="0"/>
              </a:spcBef>
            </a:pPr>
            <a:r>
              <a:rPr lang="en-US" sz="4500" b="1">
                <a:solidFill>
                  <a:srgbClr val="000000"/>
                </a:solidFill>
                <a:latin typeface="Klein Bold"/>
                <a:ea typeface="Klein Bold"/>
                <a:cs typeface="Klein Bold"/>
                <a:sym typeface="Klein Bold"/>
              </a:rPr>
              <a:t>Admin Panel</a:t>
            </a:r>
          </a:p>
        </p:txBody>
      </p:sp>
      <p:sp>
        <p:nvSpPr>
          <p:cNvPr id="13" name="Freeform 13"/>
          <p:cNvSpPr/>
          <p:nvPr/>
        </p:nvSpPr>
        <p:spPr>
          <a:xfrm>
            <a:off x="10133376" y="6898214"/>
            <a:ext cx="5752741" cy="1589848"/>
          </a:xfrm>
          <a:custGeom>
            <a:avLst/>
            <a:gdLst/>
            <a:ahLst/>
            <a:cxnLst/>
            <a:rect l="l" t="t" r="r" b="b"/>
            <a:pathLst>
              <a:path w="5752741" h="1589848">
                <a:moveTo>
                  <a:pt x="0" y="0"/>
                </a:moveTo>
                <a:lnTo>
                  <a:pt x="5752741" y="0"/>
                </a:lnTo>
                <a:lnTo>
                  <a:pt x="5752741" y="1589848"/>
                </a:lnTo>
                <a:lnTo>
                  <a:pt x="0" y="1589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0604646" y="6917264"/>
            <a:ext cx="4810202" cy="1247346"/>
          </a:xfrm>
          <a:prstGeom prst="rect">
            <a:avLst/>
          </a:prstGeom>
        </p:spPr>
        <p:txBody>
          <a:bodyPr lIns="0" tIns="0" rIns="0" bIns="0" rtlCol="0" anchor="t">
            <a:spAutoFit/>
          </a:bodyPr>
          <a:lstStyle/>
          <a:p>
            <a:pPr algn="ctr">
              <a:lnSpc>
                <a:spcPts val="4951"/>
              </a:lnSpc>
              <a:spcBef>
                <a:spcPct val="0"/>
              </a:spcBef>
            </a:pPr>
            <a:r>
              <a:rPr lang="en-US" sz="3808" b="1">
                <a:solidFill>
                  <a:srgbClr val="000000"/>
                </a:solidFill>
                <a:latin typeface="Klein Bold"/>
                <a:ea typeface="Klein Bold"/>
                <a:cs typeface="Klein Bold"/>
                <a:sym typeface="Klein Bold"/>
              </a:rPr>
              <a:t>Database 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1331"/>
            <a:ext cx="18577395" cy="3665812"/>
          </a:xfrm>
          <a:custGeom>
            <a:avLst/>
            <a:gdLst/>
            <a:ahLst/>
            <a:cxnLst/>
            <a:rect l="l" t="t" r="r" b="b"/>
            <a:pathLst>
              <a:path w="18577395" h="3665812">
                <a:moveTo>
                  <a:pt x="0" y="0"/>
                </a:moveTo>
                <a:lnTo>
                  <a:pt x="18577395" y="0"/>
                </a:lnTo>
                <a:lnTo>
                  <a:pt x="18577395" y="3665812"/>
                </a:lnTo>
                <a:lnTo>
                  <a:pt x="0" y="3665812"/>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3" name="Freeform 3"/>
          <p:cNvSpPr/>
          <p:nvPr/>
        </p:nvSpPr>
        <p:spPr>
          <a:xfrm>
            <a:off x="1287969" y="837113"/>
            <a:ext cx="6857833" cy="1934480"/>
          </a:xfrm>
          <a:custGeom>
            <a:avLst/>
            <a:gdLst/>
            <a:ahLst/>
            <a:cxnLst/>
            <a:rect l="l" t="t" r="r" b="b"/>
            <a:pathLst>
              <a:path w="6857833" h="1934480">
                <a:moveTo>
                  <a:pt x="0" y="0"/>
                </a:moveTo>
                <a:lnTo>
                  <a:pt x="6857832" y="0"/>
                </a:lnTo>
                <a:lnTo>
                  <a:pt x="6857832" y="1934481"/>
                </a:lnTo>
                <a:lnTo>
                  <a:pt x="0" y="1934481"/>
                </a:lnTo>
                <a:lnTo>
                  <a:pt x="0" y="0"/>
                </a:lnTo>
                <a:close/>
              </a:path>
            </a:pathLst>
          </a:custGeom>
          <a:blipFill>
            <a:blip r:embed="rId4"/>
            <a:stretch>
              <a:fillRect/>
            </a:stretch>
          </a:blipFill>
        </p:spPr>
      </p:sp>
      <p:sp>
        <p:nvSpPr>
          <p:cNvPr id="4" name="Freeform 4"/>
          <p:cNvSpPr/>
          <p:nvPr/>
        </p:nvSpPr>
        <p:spPr>
          <a:xfrm>
            <a:off x="666750" y="4661652"/>
            <a:ext cx="4063253" cy="941833"/>
          </a:xfrm>
          <a:custGeom>
            <a:avLst/>
            <a:gdLst/>
            <a:ahLst/>
            <a:cxnLst/>
            <a:rect l="l" t="t" r="r" b="b"/>
            <a:pathLst>
              <a:path w="4063253" h="941833">
                <a:moveTo>
                  <a:pt x="0" y="0"/>
                </a:moveTo>
                <a:lnTo>
                  <a:pt x="4063253" y="0"/>
                </a:lnTo>
                <a:lnTo>
                  <a:pt x="4063253" y="941833"/>
                </a:lnTo>
                <a:lnTo>
                  <a:pt x="0" y="94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947869" y="4689014"/>
            <a:ext cx="4063253" cy="941833"/>
          </a:xfrm>
          <a:custGeom>
            <a:avLst/>
            <a:gdLst/>
            <a:ahLst/>
            <a:cxnLst/>
            <a:rect l="l" t="t" r="r" b="b"/>
            <a:pathLst>
              <a:path w="4063253" h="941833">
                <a:moveTo>
                  <a:pt x="0" y="0"/>
                </a:moveTo>
                <a:lnTo>
                  <a:pt x="4063253" y="0"/>
                </a:lnTo>
                <a:lnTo>
                  <a:pt x="4063253" y="941833"/>
                </a:lnTo>
                <a:lnTo>
                  <a:pt x="0" y="94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98222" y="4689014"/>
            <a:ext cx="4063253" cy="941833"/>
          </a:xfrm>
          <a:custGeom>
            <a:avLst/>
            <a:gdLst/>
            <a:ahLst/>
            <a:cxnLst/>
            <a:rect l="l" t="t" r="r" b="b"/>
            <a:pathLst>
              <a:path w="4063253" h="941833">
                <a:moveTo>
                  <a:pt x="0" y="0"/>
                </a:moveTo>
                <a:lnTo>
                  <a:pt x="4063254" y="0"/>
                </a:lnTo>
                <a:lnTo>
                  <a:pt x="4063254" y="941833"/>
                </a:lnTo>
                <a:lnTo>
                  <a:pt x="0" y="94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01057" y="5848527"/>
            <a:ext cx="3562075" cy="1014479"/>
          </a:xfrm>
          <a:custGeom>
            <a:avLst/>
            <a:gdLst/>
            <a:ahLst/>
            <a:cxnLst/>
            <a:rect l="l" t="t" r="r" b="b"/>
            <a:pathLst>
              <a:path w="3562075" h="1014479">
                <a:moveTo>
                  <a:pt x="0" y="0"/>
                </a:moveTo>
                <a:lnTo>
                  <a:pt x="3562075" y="0"/>
                </a:lnTo>
                <a:lnTo>
                  <a:pt x="3562075"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880222" y="3435433"/>
            <a:ext cx="16603757" cy="1513205"/>
          </a:xfrm>
          <a:prstGeom prst="rect">
            <a:avLst/>
          </a:prstGeom>
        </p:spPr>
        <p:txBody>
          <a:bodyPr lIns="0" tIns="0" rIns="0" bIns="0" rtlCol="0" anchor="t">
            <a:spAutoFit/>
          </a:bodyPr>
          <a:lstStyle/>
          <a:p>
            <a:pPr algn="ctr">
              <a:lnSpc>
                <a:spcPts val="4030"/>
              </a:lnSpc>
              <a:spcBef>
                <a:spcPct val="0"/>
              </a:spcBef>
            </a:pPr>
            <a:r>
              <a:rPr lang="en-US" sz="3100" b="1">
                <a:solidFill>
                  <a:srgbClr val="000000"/>
                </a:solidFill>
                <a:latin typeface="Klein Bold"/>
                <a:ea typeface="Klein Bold"/>
                <a:cs typeface="Klein Bold"/>
                <a:sym typeface="Klein Bold"/>
              </a:rPr>
              <a:t>Our project leverages the following technologies for efficient development and performance:</a:t>
            </a:r>
          </a:p>
          <a:p>
            <a:pPr algn="ctr">
              <a:lnSpc>
                <a:spcPts val="4030"/>
              </a:lnSpc>
              <a:spcBef>
                <a:spcPct val="0"/>
              </a:spcBef>
            </a:pPr>
            <a:endParaRPr lang="en-US" sz="3100" b="1">
              <a:solidFill>
                <a:srgbClr val="000000"/>
              </a:solidFill>
              <a:latin typeface="Klein Bold"/>
              <a:ea typeface="Klein Bold"/>
              <a:cs typeface="Klein Bold"/>
              <a:sym typeface="Klein Bold"/>
            </a:endParaRPr>
          </a:p>
        </p:txBody>
      </p:sp>
      <p:sp>
        <p:nvSpPr>
          <p:cNvPr id="9" name="Freeform 9"/>
          <p:cNvSpPr/>
          <p:nvPr/>
        </p:nvSpPr>
        <p:spPr>
          <a:xfrm>
            <a:off x="917339" y="7239321"/>
            <a:ext cx="3562075" cy="1014479"/>
          </a:xfrm>
          <a:custGeom>
            <a:avLst/>
            <a:gdLst/>
            <a:ahLst/>
            <a:cxnLst/>
            <a:rect l="l" t="t" r="r" b="b"/>
            <a:pathLst>
              <a:path w="3562075" h="1014479">
                <a:moveTo>
                  <a:pt x="0" y="0"/>
                </a:moveTo>
                <a:lnTo>
                  <a:pt x="3562075" y="0"/>
                </a:lnTo>
                <a:lnTo>
                  <a:pt x="3562075"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4947869" y="6059671"/>
            <a:ext cx="3562075" cy="1014479"/>
          </a:xfrm>
          <a:custGeom>
            <a:avLst/>
            <a:gdLst/>
            <a:ahLst/>
            <a:cxnLst/>
            <a:rect l="l" t="t" r="r" b="b"/>
            <a:pathLst>
              <a:path w="3562075" h="1014479">
                <a:moveTo>
                  <a:pt x="0" y="0"/>
                </a:moveTo>
                <a:lnTo>
                  <a:pt x="3562075" y="0"/>
                </a:lnTo>
                <a:lnTo>
                  <a:pt x="3562075"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947869" y="7239321"/>
            <a:ext cx="3562075" cy="1014479"/>
          </a:xfrm>
          <a:custGeom>
            <a:avLst/>
            <a:gdLst/>
            <a:ahLst/>
            <a:cxnLst/>
            <a:rect l="l" t="t" r="r" b="b"/>
            <a:pathLst>
              <a:path w="3562075" h="1014479">
                <a:moveTo>
                  <a:pt x="0" y="0"/>
                </a:moveTo>
                <a:lnTo>
                  <a:pt x="3562075" y="0"/>
                </a:lnTo>
                <a:lnTo>
                  <a:pt x="3562075"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9343592" y="6097572"/>
            <a:ext cx="3562075" cy="1014479"/>
          </a:xfrm>
          <a:custGeom>
            <a:avLst/>
            <a:gdLst/>
            <a:ahLst/>
            <a:cxnLst/>
            <a:rect l="l" t="t" r="r" b="b"/>
            <a:pathLst>
              <a:path w="3562075" h="1014479">
                <a:moveTo>
                  <a:pt x="0" y="0"/>
                </a:moveTo>
                <a:lnTo>
                  <a:pt x="3562076" y="0"/>
                </a:lnTo>
                <a:lnTo>
                  <a:pt x="3562076"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3713901" y="4706517"/>
            <a:ext cx="4063253" cy="941833"/>
          </a:xfrm>
          <a:custGeom>
            <a:avLst/>
            <a:gdLst/>
            <a:ahLst/>
            <a:cxnLst/>
            <a:rect l="l" t="t" r="r" b="b"/>
            <a:pathLst>
              <a:path w="4063253" h="941833">
                <a:moveTo>
                  <a:pt x="0" y="0"/>
                </a:moveTo>
                <a:lnTo>
                  <a:pt x="4063253" y="0"/>
                </a:lnTo>
                <a:lnTo>
                  <a:pt x="4063253" y="941833"/>
                </a:lnTo>
                <a:lnTo>
                  <a:pt x="0" y="94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964490" y="6124640"/>
            <a:ext cx="3562075" cy="1014479"/>
          </a:xfrm>
          <a:custGeom>
            <a:avLst/>
            <a:gdLst/>
            <a:ahLst/>
            <a:cxnLst/>
            <a:rect l="l" t="t" r="r" b="b"/>
            <a:pathLst>
              <a:path w="3562075" h="1014479">
                <a:moveTo>
                  <a:pt x="0" y="0"/>
                </a:moveTo>
                <a:lnTo>
                  <a:pt x="3562075" y="0"/>
                </a:lnTo>
                <a:lnTo>
                  <a:pt x="3562075" y="1014479"/>
                </a:lnTo>
                <a:lnTo>
                  <a:pt x="0" y="101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028700" y="8606225"/>
            <a:ext cx="1365441" cy="1263654"/>
          </a:xfrm>
          <a:custGeom>
            <a:avLst/>
            <a:gdLst/>
            <a:ahLst/>
            <a:cxnLst/>
            <a:rect l="l" t="t" r="r" b="b"/>
            <a:pathLst>
              <a:path w="1365441" h="1263654">
                <a:moveTo>
                  <a:pt x="0" y="0"/>
                </a:moveTo>
                <a:lnTo>
                  <a:pt x="1365441" y="0"/>
                </a:lnTo>
                <a:lnTo>
                  <a:pt x="1365441" y="1263654"/>
                </a:lnTo>
                <a:lnTo>
                  <a:pt x="0" y="12636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2918052" y="8606225"/>
            <a:ext cx="985633" cy="1233970"/>
          </a:xfrm>
          <a:custGeom>
            <a:avLst/>
            <a:gdLst/>
            <a:ahLst/>
            <a:cxnLst/>
            <a:rect l="l" t="t" r="r" b="b"/>
            <a:pathLst>
              <a:path w="985633" h="1233970">
                <a:moveTo>
                  <a:pt x="0" y="0"/>
                </a:moveTo>
                <a:lnTo>
                  <a:pt x="985634" y="0"/>
                </a:lnTo>
                <a:lnTo>
                  <a:pt x="985634" y="1233970"/>
                </a:lnTo>
                <a:lnTo>
                  <a:pt x="0" y="1233970"/>
                </a:lnTo>
                <a:lnTo>
                  <a:pt x="0" y="0"/>
                </a:lnTo>
                <a:close/>
              </a:path>
            </a:pathLst>
          </a:custGeom>
          <a:blipFill>
            <a:blip r:embed="rId11"/>
            <a:stretch>
              <a:fillRect/>
            </a:stretch>
          </a:blipFill>
        </p:spPr>
      </p:sp>
      <p:sp>
        <p:nvSpPr>
          <p:cNvPr id="17" name="Freeform 17"/>
          <p:cNvSpPr/>
          <p:nvPr/>
        </p:nvSpPr>
        <p:spPr>
          <a:xfrm>
            <a:off x="5214074" y="8606225"/>
            <a:ext cx="803737" cy="1263654"/>
          </a:xfrm>
          <a:custGeom>
            <a:avLst/>
            <a:gdLst/>
            <a:ahLst/>
            <a:cxnLst/>
            <a:rect l="l" t="t" r="r" b="b"/>
            <a:pathLst>
              <a:path w="803737" h="1263654">
                <a:moveTo>
                  <a:pt x="0" y="0"/>
                </a:moveTo>
                <a:lnTo>
                  <a:pt x="803737" y="0"/>
                </a:lnTo>
                <a:lnTo>
                  <a:pt x="803737" y="1263654"/>
                </a:lnTo>
                <a:lnTo>
                  <a:pt x="0" y="12636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6518989" y="8958650"/>
            <a:ext cx="2492133" cy="641316"/>
          </a:xfrm>
          <a:custGeom>
            <a:avLst/>
            <a:gdLst/>
            <a:ahLst/>
            <a:cxnLst/>
            <a:rect l="l" t="t" r="r" b="b"/>
            <a:pathLst>
              <a:path w="2492133" h="641316">
                <a:moveTo>
                  <a:pt x="0" y="0"/>
                </a:moveTo>
                <a:lnTo>
                  <a:pt x="2492133" y="0"/>
                </a:lnTo>
                <a:lnTo>
                  <a:pt x="2492133" y="641317"/>
                </a:lnTo>
                <a:lnTo>
                  <a:pt x="0" y="641317"/>
                </a:lnTo>
                <a:lnTo>
                  <a:pt x="0" y="0"/>
                </a:lnTo>
                <a:close/>
              </a:path>
            </a:pathLst>
          </a:custGeom>
          <a:blipFill>
            <a:blip r:embed="rId14"/>
            <a:stretch>
              <a:fillRect/>
            </a:stretch>
          </a:blipFill>
        </p:spPr>
      </p:sp>
      <p:sp>
        <p:nvSpPr>
          <p:cNvPr id="19" name="Freeform 19"/>
          <p:cNvSpPr/>
          <p:nvPr/>
        </p:nvSpPr>
        <p:spPr>
          <a:xfrm>
            <a:off x="10316688" y="8471367"/>
            <a:ext cx="1615883" cy="1615883"/>
          </a:xfrm>
          <a:custGeom>
            <a:avLst/>
            <a:gdLst/>
            <a:ahLst/>
            <a:cxnLst/>
            <a:rect l="l" t="t" r="r" b="b"/>
            <a:pathLst>
              <a:path w="1615883" h="1615883">
                <a:moveTo>
                  <a:pt x="0" y="0"/>
                </a:moveTo>
                <a:lnTo>
                  <a:pt x="1615883" y="0"/>
                </a:lnTo>
                <a:lnTo>
                  <a:pt x="1615883" y="1615883"/>
                </a:lnTo>
                <a:lnTo>
                  <a:pt x="0" y="1615883"/>
                </a:lnTo>
                <a:lnTo>
                  <a:pt x="0" y="0"/>
                </a:lnTo>
                <a:close/>
              </a:path>
            </a:pathLst>
          </a:custGeom>
          <a:blipFill>
            <a:blip r:embed="rId15"/>
            <a:stretch>
              <a:fillRect/>
            </a:stretch>
          </a:blipFill>
        </p:spPr>
      </p:sp>
      <p:sp>
        <p:nvSpPr>
          <p:cNvPr id="20" name="Freeform 20"/>
          <p:cNvSpPr/>
          <p:nvPr/>
        </p:nvSpPr>
        <p:spPr>
          <a:xfrm>
            <a:off x="13884017" y="8691819"/>
            <a:ext cx="3592408" cy="908148"/>
          </a:xfrm>
          <a:custGeom>
            <a:avLst/>
            <a:gdLst/>
            <a:ahLst/>
            <a:cxnLst/>
            <a:rect l="l" t="t" r="r" b="b"/>
            <a:pathLst>
              <a:path w="3592408" h="908148">
                <a:moveTo>
                  <a:pt x="0" y="0"/>
                </a:moveTo>
                <a:lnTo>
                  <a:pt x="3592408" y="0"/>
                </a:lnTo>
                <a:lnTo>
                  <a:pt x="3592408" y="908148"/>
                </a:lnTo>
                <a:lnTo>
                  <a:pt x="0" y="908148"/>
                </a:lnTo>
                <a:lnTo>
                  <a:pt x="0" y="0"/>
                </a:lnTo>
                <a:close/>
              </a:path>
            </a:pathLst>
          </a:custGeom>
          <a:blipFill>
            <a:blip r:embed="rId16"/>
            <a:stretch>
              <a:fillRect/>
            </a:stretch>
          </a:blipFill>
        </p:spPr>
      </p:sp>
      <p:sp>
        <p:nvSpPr>
          <p:cNvPr id="21" name="TextBox 21"/>
          <p:cNvSpPr txBox="1"/>
          <p:nvPr/>
        </p:nvSpPr>
        <p:spPr>
          <a:xfrm>
            <a:off x="1028700" y="1413828"/>
            <a:ext cx="6857833"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Technologies Used</a:t>
            </a:r>
          </a:p>
        </p:txBody>
      </p:sp>
      <p:sp>
        <p:nvSpPr>
          <p:cNvPr id="22" name="TextBox 22"/>
          <p:cNvSpPr txBox="1"/>
          <p:nvPr/>
        </p:nvSpPr>
        <p:spPr>
          <a:xfrm>
            <a:off x="1688237" y="4824279"/>
            <a:ext cx="2459630" cy="668209"/>
          </a:xfrm>
          <a:prstGeom prst="rect">
            <a:avLst/>
          </a:prstGeom>
        </p:spPr>
        <p:txBody>
          <a:bodyPr lIns="0" tIns="0" rIns="0" bIns="0" rtlCol="0" anchor="t">
            <a:spAutoFit/>
          </a:bodyPr>
          <a:lstStyle/>
          <a:p>
            <a:pPr algn="ctr">
              <a:lnSpc>
                <a:spcPts val="5374"/>
              </a:lnSpc>
              <a:spcBef>
                <a:spcPct val="0"/>
              </a:spcBef>
            </a:pPr>
            <a:r>
              <a:rPr lang="en-US" sz="4134" b="1">
                <a:solidFill>
                  <a:srgbClr val="000000"/>
                </a:solidFill>
                <a:latin typeface="Klein Bold"/>
                <a:ea typeface="Klein Bold"/>
                <a:cs typeface="Klein Bold"/>
                <a:sym typeface="Klein Bold"/>
              </a:rPr>
              <a:t>Frontend</a:t>
            </a:r>
          </a:p>
        </p:txBody>
      </p:sp>
      <p:sp>
        <p:nvSpPr>
          <p:cNvPr id="23" name="TextBox 23"/>
          <p:cNvSpPr txBox="1"/>
          <p:nvPr/>
        </p:nvSpPr>
        <p:spPr>
          <a:xfrm>
            <a:off x="5052172" y="4876788"/>
            <a:ext cx="4063253" cy="668209"/>
          </a:xfrm>
          <a:prstGeom prst="rect">
            <a:avLst/>
          </a:prstGeom>
        </p:spPr>
        <p:txBody>
          <a:bodyPr lIns="0" tIns="0" rIns="0" bIns="0" rtlCol="0" anchor="t">
            <a:spAutoFit/>
          </a:bodyPr>
          <a:lstStyle/>
          <a:p>
            <a:pPr algn="ctr">
              <a:lnSpc>
                <a:spcPts val="5374"/>
              </a:lnSpc>
              <a:spcBef>
                <a:spcPct val="0"/>
              </a:spcBef>
            </a:pPr>
            <a:r>
              <a:rPr lang="en-US" sz="4134" b="1">
                <a:solidFill>
                  <a:srgbClr val="000000"/>
                </a:solidFill>
                <a:latin typeface="Klein Bold"/>
                <a:ea typeface="Klein Bold"/>
                <a:cs typeface="Klein Bold"/>
                <a:sym typeface="Klein Bold"/>
              </a:rPr>
              <a:t>Backend</a:t>
            </a:r>
          </a:p>
        </p:txBody>
      </p:sp>
      <p:sp>
        <p:nvSpPr>
          <p:cNvPr id="24" name="TextBox 24"/>
          <p:cNvSpPr txBox="1"/>
          <p:nvPr/>
        </p:nvSpPr>
        <p:spPr>
          <a:xfrm>
            <a:off x="10368292" y="4876788"/>
            <a:ext cx="2456531" cy="668209"/>
          </a:xfrm>
          <a:prstGeom prst="rect">
            <a:avLst/>
          </a:prstGeom>
        </p:spPr>
        <p:txBody>
          <a:bodyPr lIns="0" tIns="0" rIns="0" bIns="0" rtlCol="0" anchor="t">
            <a:spAutoFit/>
          </a:bodyPr>
          <a:lstStyle/>
          <a:p>
            <a:pPr algn="ctr">
              <a:lnSpc>
                <a:spcPts val="5374"/>
              </a:lnSpc>
              <a:spcBef>
                <a:spcPct val="0"/>
              </a:spcBef>
            </a:pPr>
            <a:r>
              <a:rPr lang="en-US" sz="4134" b="1">
                <a:solidFill>
                  <a:srgbClr val="000000"/>
                </a:solidFill>
                <a:latin typeface="Klein Bold"/>
                <a:ea typeface="Klein Bold"/>
                <a:cs typeface="Klein Bold"/>
                <a:sym typeface="Klein Bold"/>
              </a:rPr>
              <a:t>Database</a:t>
            </a:r>
          </a:p>
        </p:txBody>
      </p:sp>
      <p:sp>
        <p:nvSpPr>
          <p:cNvPr id="25" name="TextBox 25"/>
          <p:cNvSpPr txBox="1"/>
          <p:nvPr/>
        </p:nvSpPr>
        <p:spPr>
          <a:xfrm>
            <a:off x="1028700" y="6093396"/>
            <a:ext cx="3281913" cy="521270"/>
          </a:xfrm>
          <a:prstGeom prst="rect">
            <a:avLst/>
          </a:prstGeom>
        </p:spPr>
        <p:txBody>
          <a:bodyPr lIns="0" tIns="0" rIns="0" bIns="0" rtlCol="0" anchor="t">
            <a:spAutoFit/>
          </a:bodyPr>
          <a:lstStyle/>
          <a:p>
            <a:pPr algn="ctr">
              <a:lnSpc>
                <a:spcPts val="4166"/>
              </a:lnSpc>
              <a:spcBef>
                <a:spcPct val="0"/>
              </a:spcBef>
            </a:pPr>
            <a:r>
              <a:rPr lang="en-US" sz="3205" b="1">
                <a:solidFill>
                  <a:srgbClr val="000000"/>
                </a:solidFill>
                <a:latin typeface="Klein Bold"/>
                <a:ea typeface="Klein Bold"/>
                <a:cs typeface="Klein Bold"/>
                <a:sym typeface="Klein Bold"/>
              </a:rPr>
              <a:t>ReactJS</a:t>
            </a:r>
          </a:p>
        </p:txBody>
      </p:sp>
      <p:sp>
        <p:nvSpPr>
          <p:cNvPr id="26" name="TextBox 26"/>
          <p:cNvSpPr txBox="1"/>
          <p:nvPr/>
        </p:nvSpPr>
        <p:spPr>
          <a:xfrm>
            <a:off x="2346511" y="7474504"/>
            <a:ext cx="703731" cy="506014"/>
          </a:xfrm>
          <a:prstGeom prst="rect">
            <a:avLst/>
          </a:prstGeom>
        </p:spPr>
        <p:txBody>
          <a:bodyPr lIns="0" tIns="0" rIns="0" bIns="0" rtlCol="0" anchor="t">
            <a:spAutoFit/>
          </a:bodyPr>
          <a:lstStyle/>
          <a:p>
            <a:pPr algn="ctr">
              <a:lnSpc>
                <a:spcPts val="4061"/>
              </a:lnSpc>
              <a:spcBef>
                <a:spcPct val="0"/>
              </a:spcBef>
            </a:pPr>
            <a:r>
              <a:rPr lang="en-US" sz="3123" b="1">
                <a:solidFill>
                  <a:srgbClr val="000000"/>
                </a:solidFill>
                <a:latin typeface="Klein Bold"/>
                <a:ea typeface="Klein Bold"/>
                <a:cs typeface="Klein Bold"/>
                <a:sym typeface="Klein Bold"/>
              </a:rPr>
              <a:t>CSS</a:t>
            </a:r>
          </a:p>
        </p:txBody>
      </p:sp>
      <p:sp>
        <p:nvSpPr>
          <p:cNvPr id="27" name="TextBox 27"/>
          <p:cNvSpPr txBox="1"/>
          <p:nvPr/>
        </p:nvSpPr>
        <p:spPr>
          <a:xfrm>
            <a:off x="5108661" y="6295261"/>
            <a:ext cx="3562075" cy="522350"/>
          </a:xfrm>
          <a:prstGeom prst="rect">
            <a:avLst/>
          </a:prstGeom>
        </p:spPr>
        <p:txBody>
          <a:bodyPr lIns="0" tIns="0" rIns="0" bIns="0" rtlCol="0" anchor="t">
            <a:spAutoFit/>
          </a:bodyPr>
          <a:lstStyle/>
          <a:p>
            <a:pPr algn="ctr">
              <a:lnSpc>
                <a:spcPts val="4180"/>
              </a:lnSpc>
              <a:spcBef>
                <a:spcPct val="0"/>
              </a:spcBef>
            </a:pPr>
            <a:r>
              <a:rPr lang="en-US" sz="3215" b="1">
                <a:solidFill>
                  <a:srgbClr val="000000"/>
                </a:solidFill>
                <a:latin typeface="Klein Bold"/>
                <a:ea typeface="Klein Bold"/>
                <a:cs typeface="Klein Bold"/>
                <a:sym typeface="Klein Bold"/>
              </a:rPr>
              <a:t>Java 23</a:t>
            </a:r>
          </a:p>
        </p:txBody>
      </p:sp>
      <p:sp>
        <p:nvSpPr>
          <p:cNvPr id="28" name="TextBox 28"/>
          <p:cNvSpPr txBox="1"/>
          <p:nvPr/>
        </p:nvSpPr>
        <p:spPr>
          <a:xfrm>
            <a:off x="5611522" y="7384563"/>
            <a:ext cx="2556353" cy="574072"/>
          </a:xfrm>
          <a:prstGeom prst="rect">
            <a:avLst/>
          </a:prstGeom>
        </p:spPr>
        <p:txBody>
          <a:bodyPr lIns="0" tIns="0" rIns="0" bIns="0" rtlCol="0" anchor="t">
            <a:spAutoFit/>
          </a:bodyPr>
          <a:lstStyle/>
          <a:p>
            <a:pPr algn="ctr">
              <a:lnSpc>
                <a:spcPts val="4419"/>
              </a:lnSpc>
              <a:spcBef>
                <a:spcPct val="0"/>
              </a:spcBef>
            </a:pPr>
            <a:r>
              <a:rPr lang="en-US" sz="3399" b="1">
                <a:solidFill>
                  <a:srgbClr val="000000"/>
                </a:solidFill>
                <a:latin typeface="Klein Bold"/>
                <a:ea typeface="Klein Bold"/>
                <a:cs typeface="Klein Bold"/>
                <a:sym typeface="Klein Bold"/>
              </a:rPr>
              <a:t>Spring Boot</a:t>
            </a:r>
          </a:p>
        </p:txBody>
      </p:sp>
      <p:sp>
        <p:nvSpPr>
          <p:cNvPr id="29" name="TextBox 29"/>
          <p:cNvSpPr txBox="1"/>
          <p:nvPr/>
        </p:nvSpPr>
        <p:spPr>
          <a:xfrm>
            <a:off x="9769222" y="6302950"/>
            <a:ext cx="2710815" cy="610235"/>
          </a:xfrm>
          <a:prstGeom prst="rect">
            <a:avLst/>
          </a:prstGeom>
        </p:spPr>
        <p:txBody>
          <a:bodyPr lIns="0" tIns="0" rIns="0" bIns="0" rtlCol="0" anchor="t">
            <a:spAutoFit/>
          </a:bodyPr>
          <a:lstStyle/>
          <a:p>
            <a:pPr algn="ctr">
              <a:lnSpc>
                <a:spcPts val="4810"/>
              </a:lnSpc>
              <a:spcBef>
                <a:spcPct val="0"/>
              </a:spcBef>
            </a:pPr>
            <a:r>
              <a:rPr lang="en-US" sz="3700" b="1">
                <a:solidFill>
                  <a:srgbClr val="000000"/>
                </a:solidFill>
                <a:latin typeface="Klein Bold"/>
                <a:ea typeface="Klein Bold"/>
                <a:cs typeface="Klein Bold"/>
                <a:sym typeface="Klein Bold"/>
              </a:rPr>
              <a:t>PostgreSQL</a:t>
            </a:r>
          </a:p>
        </p:txBody>
      </p:sp>
      <p:sp>
        <p:nvSpPr>
          <p:cNvPr id="30" name="TextBox 30"/>
          <p:cNvSpPr txBox="1"/>
          <p:nvPr/>
        </p:nvSpPr>
        <p:spPr>
          <a:xfrm>
            <a:off x="13964490" y="4901012"/>
            <a:ext cx="3562075" cy="610235"/>
          </a:xfrm>
          <a:prstGeom prst="rect">
            <a:avLst/>
          </a:prstGeom>
        </p:spPr>
        <p:txBody>
          <a:bodyPr lIns="0" tIns="0" rIns="0" bIns="0" rtlCol="0" anchor="t">
            <a:spAutoFit/>
          </a:bodyPr>
          <a:lstStyle/>
          <a:p>
            <a:pPr algn="ctr">
              <a:lnSpc>
                <a:spcPts val="4810"/>
              </a:lnSpc>
              <a:spcBef>
                <a:spcPct val="0"/>
              </a:spcBef>
            </a:pPr>
            <a:r>
              <a:rPr lang="en-US" sz="3700" b="1">
                <a:solidFill>
                  <a:srgbClr val="000000"/>
                </a:solidFill>
                <a:latin typeface="Klein Bold"/>
                <a:ea typeface="Klein Bold"/>
                <a:cs typeface="Klein Bold"/>
                <a:sym typeface="Klein Bold"/>
              </a:rPr>
              <a:t>Build Tool</a:t>
            </a:r>
          </a:p>
        </p:txBody>
      </p:sp>
      <p:sp>
        <p:nvSpPr>
          <p:cNvPr id="31" name="TextBox 31"/>
          <p:cNvSpPr txBox="1"/>
          <p:nvPr/>
        </p:nvSpPr>
        <p:spPr>
          <a:xfrm>
            <a:off x="14879079" y="6285736"/>
            <a:ext cx="1602284" cy="610235"/>
          </a:xfrm>
          <a:prstGeom prst="rect">
            <a:avLst/>
          </a:prstGeom>
        </p:spPr>
        <p:txBody>
          <a:bodyPr lIns="0" tIns="0" rIns="0" bIns="0" rtlCol="0" anchor="t">
            <a:spAutoFit/>
          </a:bodyPr>
          <a:lstStyle/>
          <a:p>
            <a:pPr algn="ctr">
              <a:lnSpc>
                <a:spcPts val="4810"/>
              </a:lnSpc>
              <a:spcBef>
                <a:spcPct val="0"/>
              </a:spcBef>
            </a:pPr>
            <a:r>
              <a:rPr lang="en-US" sz="3700" b="1">
                <a:solidFill>
                  <a:srgbClr val="000000"/>
                </a:solidFill>
                <a:latin typeface="Klein Bold"/>
                <a:ea typeface="Klein Bold"/>
                <a:cs typeface="Klein Bold"/>
                <a:sym typeface="Klein Bold"/>
              </a:rPr>
              <a:t>Maven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868"/>
            <a:ext cx="9144000" cy="10295868"/>
            <a:chOff x="0" y="0"/>
            <a:chExt cx="2408296" cy="2711669"/>
          </a:xfrm>
        </p:grpSpPr>
        <p:sp>
          <p:nvSpPr>
            <p:cNvPr id="3" name="Freeform 3"/>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4" name="TextBox 4"/>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323886"/>
            <a:ext cx="7196126" cy="2029907"/>
          </a:xfrm>
          <a:custGeom>
            <a:avLst/>
            <a:gdLst/>
            <a:ahLst/>
            <a:cxnLst/>
            <a:rect l="l" t="t" r="r" b="b"/>
            <a:pathLst>
              <a:path w="7196126" h="2029907">
                <a:moveTo>
                  <a:pt x="0" y="0"/>
                </a:moveTo>
                <a:lnTo>
                  <a:pt x="7196126" y="0"/>
                </a:lnTo>
                <a:lnTo>
                  <a:pt x="7196126" y="2029908"/>
                </a:lnTo>
                <a:lnTo>
                  <a:pt x="0" y="2029908"/>
                </a:lnTo>
                <a:lnTo>
                  <a:pt x="0" y="0"/>
                </a:lnTo>
                <a:close/>
              </a:path>
            </a:pathLst>
          </a:custGeom>
          <a:blipFill>
            <a:blip r:embed="rId2"/>
            <a:stretch>
              <a:fillRect/>
            </a:stretch>
          </a:blipFill>
        </p:spPr>
      </p:sp>
      <p:sp>
        <p:nvSpPr>
          <p:cNvPr id="6" name="TextBox 6"/>
          <p:cNvSpPr txBox="1"/>
          <p:nvPr/>
        </p:nvSpPr>
        <p:spPr>
          <a:xfrm>
            <a:off x="1028700" y="4083962"/>
            <a:ext cx="14607880" cy="3872254"/>
          </a:xfrm>
          <a:prstGeom prst="rect">
            <a:avLst/>
          </a:prstGeom>
        </p:spPr>
        <p:txBody>
          <a:bodyPr lIns="0" tIns="0" rIns="0" bIns="0" rtlCol="0" anchor="t">
            <a:spAutoFit/>
          </a:bodyPr>
          <a:lstStyle/>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User Input: Users submit a long URL.</a:t>
            </a:r>
          </a:p>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URL Generation: Generates a unique shortcode.</a:t>
            </a:r>
          </a:p>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Database Storage: Original URL , Shortened URL &amp; Click Count.</a:t>
            </a:r>
          </a:p>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Redirection Process: Maps short URL to the original URL.</a:t>
            </a:r>
          </a:p>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Click Tracking: Timestamp, and clicks.</a:t>
            </a:r>
          </a:p>
          <a:p>
            <a:pPr marL="722851" lvl="1" indent="-361426" algn="l">
              <a:lnSpc>
                <a:spcPts val="4352"/>
              </a:lnSpc>
              <a:spcBef>
                <a:spcPct val="0"/>
              </a:spcBef>
              <a:buFont typeface="Arial"/>
              <a:buChar char="•"/>
            </a:pPr>
            <a:r>
              <a:rPr lang="en-US" sz="3348" b="1">
                <a:solidFill>
                  <a:srgbClr val="000000"/>
                </a:solidFill>
                <a:latin typeface="Klein Bold"/>
                <a:ea typeface="Klein Bold"/>
                <a:cs typeface="Klein Bold"/>
                <a:sym typeface="Klein Bold"/>
              </a:rPr>
              <a:t>Admin Panel: Manages URLs and tracks performance.</a:t>
            </a:r>
          </a:p>
          <a:p>
            <a:pPr algn="l">
              <a:lnSpc>
                <a:spcPts val="4352"/>
              </a:lnSpc>
              <a:spcBef>
                <a:spcPct val="0"/>
              </a:spcBef>
            </a:pPr>
            <a:endParaRPr lang="en-US" sz="3348" b="1">
              <a:solidFill>
                <a:srgbClr val="000000"/>
              </a:solidFill>
              <a:latin typeface="Klein Bold"/>
              <a:ea typeface="Klein Bold"/>
              <a:cs typeface="Klein Bold"/>
              <a:sym typeface="Klein Bold"/>
            </a:endParaRPr>
          </a:p>
        </p:txBody>
      </p:sp>
      <p:sp>
        <p:nvSpPr>
          <p:cNvPr id="7" name="Freeform 7"/>
          <p:cNvSpPr/>
          <p:nvPr/>
        </p:nvSpPr>
        <p:spPr>
          <a:xfrm>
            <a:off x="1830456" y="7741677"/>
            <a:ext cx="7313544" cy="2088270"/>
          </a:xfrm>
          <a:custGeom>
            <a:avLst/>
            <a:gdLst/>
            <a:ahLst/>
            <a:cxnLst/>
            <a:rect l="l" t="t" r="r" b="b"/>
            <a:pathLst>
              <a:path w="7313544" h="2088270">
                <a:moveTo>
                  <a:pt x="0" y="0"/>
                </a:moveTo>
                <a:lnTo>
                  <a:pt x="7313544" y="0"/>
                </a:lnTo>
                <a:lnTo>
                  <a:pt x="7313544" y="2088269"/>
                </a:lnTo>
                <a:lnTo>
                  <a:pt x="0" y="2088269"/>
                </a:lnTo>
                <a:lnTo>
                  <a:pt x="0" y="0"/>
                </a:lnTo>
                <a:close/>
              </a:path>
            </a:pathLst>
          </a:custGeom>
          <a:blipFill>
            <a:blip r:embed="rId3"/>
            <a:stretch>
              <a:fillRect/>
            </a:stretch>
          </a:blipFill>
        </p:spPr>
      </p:sp>
      <p:sp>
        <p:nvSpPr>
          <p:cNvPr id="8" name="Freeform 8"/>
          <p:cNvSpPr/>
          <p:nvPr/>
        </p:nvSpPr>
        <p:spPr>
          <a:xfrm rot="6000">
            <a:off x="14723760" y="1123456"/>
            <a:ext cx="2534296" cy="1428562"/>
          </a:xfrm>
          <a:custGeom>
            <a:avLst/>
            <a:gdLst/>
            <a:ahLst/>
            <a:cxnLst/>
            <a:rect l="l" t="t" r="r" b="b"/>
            <a:pathLst>
              <a:path w="2534296" h="1428562">
                <a:moveTo>
                  <a:pt x="0" y="4419"/>
                </a:moveTo>
                <a:lnTo>
                  <a:pt x="2531810" y="0"/>
                </a:lnTo>
                <a:lnTo>
                  <a:pt x="2534296" y="1424143"/>
                </a:lnTo>
                <a:lnTo>
                  <a:pt x="2486" y="1428562"/>
                </a:lnTo>
                <a:lnTo>
                  <a:pt x="0" y="4419"/>
                </a:lnTo>
                <a:close/>
              </a:path>
            </a:pathLst>
          </a:custGeom>
          <a:blipFill>
            <a:blip r:embed="rId4"/>
            <a:stretch>
              <a:fillRect l="-34092" t="-39465" r="-30844" b="-27833"/>
            </a:stretch>
          </a:blipFill>
        </p:spPr>
      </p:sp>
      <p:sp>
        <p:nvSpPr>
          <p:cNvPr id="9" name="Freeform 9"/>
          <p:cNvSpPr/>
          <p:nvPr/>
        </p:nvSpPr>
        <p:spPr>
          <a:xfrm>
            <a:off x="14539572" y="7956216"/>
            <a:ext cx="2536786" cy="1619751"/>
          </a:xfrm>
          <a:custGeom>
            <a:avLst/>
            <a:gdLst/>
            <a:ahLst/>
            <a:cxnLst/>
            <a:rect l="l" t="t" r="r" b="b"/>
            <a:pathLst>
              <a:path w="2879557" h="1619751">
                <a:moveTo>
                  <a:pt x="0" y="0"/>
                </a:moveTo>
                <a:lnTo>
                  <a:pt x="2879558" y="0"/>
                </a:lnTo>
                <a:lnTo>
                  <a:pt x="2879558" y="1619751"/>
                </a:lnTo>
                <a:lnTo>
                  <a:pt x="0" y="1619751"/>
                </a:lnTo>
                <a:lnTo>
                  <a:pt x="0" y="0"/>
                </a:lnTo>
                <a:close/>
              </a:path>
            </a:pathLst>
          </a:custGeom>
          <a:blipFill>
            <a:blip r:embed="rId5"/>
            <a:stretch>
              <a:fillRect l="-29273" t="-38888" r="-29273" b="-38888"/>
            </a:stretch>
          </a:blipFill>
        </p:spPr>
      </p:sp>
      <p:sp>
        <p:nvSpPr>
          <p:cNvPr id="10" name="TextBox 10"/>
          <p:cNvSpPr txBox="1"/>
          <p:nvPr/>
        </p:nvSpPr>
        <p:spPr>
          <a:xfrm>
            <a:off x="1028700" y="1948315"/>
            <a:ext cx="6857833" cy="733425"/>
          </a:xfrm>
          <a:prstGeom prst="rect">
            <a:avLst/>
          </a:prstGeom>
        </p:spPr>
        <p:txBody>
          <a:bodyPr lIns="0" tIns="0" rIns="0" bIns="0" rtlCol="0" anchor="t">
            <a:spAutoFit/>
          </a:bodyPr>
          <a:lstStyle/>
          <a:p>
            <a:pPr algn="ctr">
              <a:lnSpc>
                <a:spcPts val="5850"/>
              </a:lnSpc>
              <a:spcBef>
                <a:spcPct val="0"/>
              </a:spcBef>
            </a:pPr>
            <a:r>
              <a:rPr lang="en-US" sz="4500" b="1">
                <a:solidFill>
                  <a:srgbClr val="FFFFFF"/>
                </a:solidFill>
                <a:latin typeface="Klein Bold"/>
                <a:ea typeface="Klein Bold"/>
                <a:cs typeface="Klein Bold"/>
                <a:sym typeface="Klein Bold"/>
              </a:rPr>
              <a:t>System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658" y="7755435"/>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7658" y="-1060043"/>
            <a:ext cx="2531565" cy="2531565"/>
          </a:xfrm>
          <a:custGeom>
            <a:avLst/>
            <a:gdLst/>
            <a:ahLst/>
            <a:cxnLst/>
            <a:rect l="l" t="t" r="r" b="b"/>
            <a:pathLst>
              <a:path w="2531565" h="2531565">
                <a:moveTo>
                  <a:pt x="0" y="0"/>
                </a:moveTo>
                <a:lnTo>
                  <a:pt x="2531565" y="0"/>
                </a:lnTo>
                <a:lnTo>
                  <a:pt x="2531565" y="2531566"/>
                </a:lnTo>
                <a:lnTo>
                  <a:pt x="0" y="2531566"/>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5668777" y="7755435"/>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5756435" y="-835253"/>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9125919"/>
            <a:ext cx="18288000" cy="1161081"/>
            <a:chOff x="0" y="0"/>
            <a:chExt cx="4816593" cy="305799"/>
          </a:xfrm>
        </p:grpSpPr>
        <p:sp>
          <p:nvSpPr>
            <p:cNvPr id="7" name="Freeform 7"/>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8" name="TextBox 8"/>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2292469" y="1028700"/>
            <a:ext cx="7196126" cy="2029907"/>
          </a:xfrm>
          <a:custGeom>
            <a:avLst/>
            <a:gdLst/>
            <a:ahLst/>
            <a:cxnLst/>
            <a:rect l="l" t="t" r="r" b="b"/>
            <a:pathLst>
              <a:path w="7196126" h="2029907">
                <a:moveTo>
                  <a:pt x="0" y="0"/>
                </a:moveTo>
                <a:lnTo>
                  <a:pt x="7196126" y="0"/>
                </a:lnTo>
                <a:lnTo>
                  <a:pt x="7196126" y="2029907"/>
                </a:lnTo>
                <a:lnTo>
                  <a:pt x="0" y="2029907"/>
                </a:lnTo>
                <a:lnTo>
                  <a:pt x="0" y="0"/>
                </a:lnTo>
                <a:close/>
              </a:path>
            </a:pathLst>
          </a:custGeom>
          <a:blipFill>
            <a:blip r:embed="rId4"/>
            <a:stretch>
              <a:fillRect/>
            </a:stretch>
          </a:blipFill>
        </p:spPr>
      </p:sp>
      <p:sp>
        <p:nvSpPr>
          <p:cNvPr id="10" name="Freeform 10"/>
          <p:cNvSpPr/>
          <p:nvPr/>
        </p:nvSpPr>
        <p:spPr>
          <a:xfrm>
            <a:off x="2619223" y="3305564"/>
            <a:ext cx="13049553" cy="5138262"/>
          </a:xfrm>
          <a:custGeom>
            <a:avLst/>
            <a:gdLst/>
            <a:ahLst/>
            <a:cxnLst/>
            <a:rect l="l" t="t" r="r" b="b"/>
            <a:pathLst>
              <a:path w="13049553" h="5138262">
                <a:moveTo>
                  <a:pt x="0" y="0"/>
                </a:moveTo>
                <a:lnTo>
                  <a:pt x="13049554" y="0"/>
                </a:lnTo>
                <a:lnTo>
                  <a:pt x="13049554" y="5138262"/>
                </a:lnTo>
                <a:lnTo>
                  <a:pt x="0" y="5138262"/>
                </a:lnTo>
                <a:lnTo>
                  <a:pt x="0" y="0"/>
                </a:lnTo>
                <a:close/>
              </a:path>
            </a:pathLst>
          </a:custGeom>
          <a:blipFill>
            <a:blip r:embed="rId5"/>
            <a:stretch>
              <a:fillRect/>
            </a:stretch>
          </a:blipFill>
        </p:spPr>
      </p:sp>
      <p:sp>
        <p:nvSpPr>
          <p:cNvPr id="11" name="Freeform 11"/>
          <p:cNvSpPr/>
          <p:nvPr/>
        </p:nvSpPr>
        <p:spPr>
          <a:xfrm>
            <a:off x="13492861" y="1028700"/>
            <a:ext cx="2570528" cy="2570528"/>
          </a:xfrm>
          <a:custGeom>
            <a:avLst/>
            <a:gdLst/>
            <a:ahLst/>
            <a:cxnLst/>
            <a:rect l="l" t="t" r="r" b="b"/>
            <a:pathLst>
              <a:path w="2570528" h="2570528">
                <a:moveTo>
                  <a:pt x="0" y="0"/>
                </a:moveTo>
                <a:lnTo>
                  <a:pt x="2570528" y="0"/>
                </a:lnTo>
                <a:lnTo>
                  <a:pt x="2570528" y="2570528"/>
                </a:lnTo>
                <a:lnTo>
                  <a:pt x="0" y="2570528"/>
                </a:lnTo>
                <a:lnTo>
                  <a:pt x="0" y="0"/>
                </a:lnTo>
                <a:close/>
              </a:path>
            </a:pathLst>
          </a:custGeom>
          <a:blipFill>
            <a:blip r:embed="rId6"/>
            <a:stretch>
              <a:fillRect/>
            </a:stretch>
          </a:blipFill>
        </p:spPr>
      </p:sp>
      <p:sp>
        <p:nvSpPr>
          <p:cNvPr id="12" name="Freeform 12"/>
          <p:cNvSpPr/>
          <p:nvPr/>
        </p:nvSpPr>
        <p:spPr>
          <a:xfrm>
            <a:off x="2841282" y="6752129"/>
            <a:ext cx="2066933" cy="2269088"/>
          </a:xfrm>
          <a:custGeom>
            <a:avLst/>
            <a:gdLst/>
            <a:ahLst/>
            <a:cxnLst/>
            <a:rect l="l" t="t" r="r" b="b"/>
            <a:pathLst>
              <a:path w="2066933" h="2269088">
                <a:moveTo>
                  <a:pt x="0" y="0"/>
                </a:moveTo>
                <a:lnTo>
                  <a:pt x="2066933" y="0"/>
                </a:lnTo>
                <a:lnTo>
                  <a:pt x="2066933" y="2269088"/>
                </a:lnTo>
                <a:lnTo>
                  <a:pt x="0" y="2269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3421275" y="1643604"/>
            <a:ext cx="4938514" cy="768985"/>
          </a:xfrm>
          <a:prstGeom prst="rect">
            <a:avLst/>
          </a:prstGeom>
        </p:spPr>
        <p:txBody>
          <a:bodyPr lIns="0" tIns="0" rIns="0" bIns="0" rtlCol="0" anchor="t">
            <a:spAutoFit/>
          </a:bodyPr>
          <a:lstStyle/>
          <a:p>
            <a:pPr algn="ctr">
              <a:lnSpc>
                <a:spcPts val="6109"/>
              </a:lnSpc>
              <a:spcBef>
                <a:spcPct val="0"/>
              </a:spcBef>
            </a:pPr>
            <a:r>
              <a:rPr lang="en-US" sz="4699" b="1">
                <a:solidFill>
                  <a:srgbClr val="FFFFFF"/>
                </a:solidFill>
                <a:latin typeface="Klein Bold"/>
                <a:ea typeface="Klein Bold"/>
                <a:cs typeface="Klein Bold"/>
                <a:sym typeface="Klein Bold"/>
              </a:rPr>
              <a:t>Database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07438" y="-2845897"/>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755453"/>
            <a:ext cx="7196126" cy="2029907"/>
          </a:xfrm>
          <a:custGeom>
            <a:avLst/>
            <a:gdLst/>
            <a:ahLst/>
            <a:cxnLst/>
            <a:rect l="l" t="t" r="r" b="b"/>
            <a:pathLst>
              <a:path w="7196126" h="2029907">
                <a:moveTo>
                  <a:pt x="0" y="0"/>
                </a:moveTo>
                <a:lnTo>
                  <a:pt x="7196126" y="0"/>
                </a:lnTo>
                <a:lnTo>
                  <a:pt x="7196126" y="2029907"/>
                </a:lnTo>
                <a:lnTo>
                  <a:pt x="0" y="2029907"/>
                </a:lnTo>
                <a:lnTo>
                  <a:pt x="0" y="0"/>
                </a:lnTo>
                <a:close/>
              </a:path>
            </a:pathLst>
          </a:custGeom>
          <a:blipFill>
            <a:blip r:embed="rId4"/>
            <a:stretch>
              <a:fillRect/>
            </a:stretch>
          </a:blipFill>
        </p:spPr>
      </p:sp>
      <p:sp>
        <p:nvSpPr>
          <p:cNvPr id="4" name="Freeform 4"/>
          <p:cNvSpPr/>
          <p:nvPr/>
        </p:nvSpPr>
        <p:spPr>
          <a:xfrm>
            <a:off x="553755" y="3301610"/>
            <a:ext cx="7207666" cy="5642365"/>
          </a:xfrm>
          <a:custGeom>
            <a:avLst/>
            <a:gdLst/>
            <a:ahLst/>
            <a:cxnLst/>
            <a:rect l="l" t="t" r="r" b="b"/>
            <a:pathLst>
              <a:path w="7207666" h="5642365">
                <a:moveTo>
                  <a:pt x="0" y="0"/>
                </a:moveTo>
                <a:lnTo>
                  <a:pt x="7207665" y="0"/>
                </a:lnTo>
                <a:lnTo>
                  <a:pt x="7207665" y="5642365"/>
                </a:lnTo>
                <a:lnTo>
                  <a:pt x="0" y="5642365"/>
                </a:lnTo>
                <a:lnTo>
                  <a:pt x="0" y="0"/>
                </a:lnTo>
                <a:close/>
              </a:path>
            </a:pathLst>
          </a:custGeom>
          <a:blipFill>
            <a:blip r:embed="rId5"/>
            <a:stretch>
              <a:fillRect/>
            </a:stretch>
          </a:blipFill>
          <a:ln w="38100" cap="sq">
            <a:solidFill>
              <a:srgbClr val="000000"/>
            </a:solidFill>
            <a:prstDash val="solid"/>
            <a:miter/>
          </a:ln>
        </p:spPr>
      </p:sp>
      <p:sp>
        <p:nvSpPr>
          <p:cNvPr id="5" name="Freeform 5"/>
          <p:cNvSpPr/>
          <p:nvPr/>
        </p:nvSpPr>
        <p:spPr>
          <a:xfrm>
            <a:off x="7967795" y="3748007"/>
            <a:ext cx="9715346" cy="4444771"/>
          </a:xfrm>
          <a:custGeom>
            <a:avLst/>
            <a:gdLst/>
            <a:ahLst/>
            <a:cxnLst/>
            <a:rect l="l" t="t" r="r" b="b"/>
            <a:pathLst>
              <a:path w="9715346" h="4444771">
                <a:moveTo>
                  <a:pt x="0" y="0"/>
                </a:moveTo>
                <a:lnTo>
                  <a:pt x="9715346" y="0"/>
                </a:lnTo>
                <a:lnTo>
                  <a:pt x="9715346" y="4444771"/>
                </a:lnTo>
                <a:lnTo>
                  <a:pt x="0" y="4444771"/>
                </a:lnTo>
                <a:lnTo>
                  <a:pt x="0" y="0"/>
                </a:lnTo>
                <a:close/>
              </a:path>
            </a:pathLst>
          </a:custGeom>
          <a:blipFill>
            <a:blip r:embed="rId6"/>
            <a:stretch>
              <a:fillRect/>
            </a:stretch>
          </a:blipFill>
          <a:ln w="38100" cap="sq">
            <a:solidFill>
              <a:srgbClr val="000000"/>
            </a:solidFill>
            <a:prstDash val="solid"/>
            <a:miter/>
          </a:ln>
        </p:spPr>
      </p:sp>
      <p:sp>
        <p:nvSpPr>
          <p:cNvPr id="6" name="TextBox 6"/>
          <p:cNvSpPr txBox="1"/>
          <p:nvPr/>
        </p:nvSpPr>
        <p:spPr>
          <a:xfrm>
            <a:off x="1344988" y="1379881"/>
            <a:ext cx="5953026" cy="785495"/>
          </a:xfrm>
          <a:prstGeom prst="rect">
            <a:avLst/>
          </a:prstGeom>
        </p:spPr>
        <p:txBody>
          <a:bodyPr lIns="0" tIns="0" rIns="0" bIns="0" rtlCol="0" anchor="t">
            <a:spAutoFit/>
          </a:bodyPr>
          <a:lstStyle/>
          <a:p>
            <a:pPr algn="ctr">
              <a:lnSpc>
                <a:spcPts val="6369"/>
              </a:lnSpc>
              <a:spcBef>
                <a:spcPct val="0"/>
              </a:spcBef>
            </a:pPr>
            <a:r>
              <a:rPr lang="en-US" sz="4899" b="1">
                <a:solidFill>
                  <a:srgbClr val="FFFFFF"/>
                </a:solidFill>
                <a:latin typeface="Klein Bold"/>
                <a:ea typeface="Klein Bold"/>
                <a:cs typeface="Klein Bold"/>
                <a:sym typeface="Klein Bold"/>
              </a:rPr>
              <a:t>Website Overview </a:t>
            </a:r>
          </a:p>
        </p:txBody>
      </p:sp>
      <p:sp>
        <p:nvSpPr>
          <p:cNvPr id="7" name="TextBox 7"/>
          <p:cNvSpPr txBox="1"/>
          <p:nvPr/>
        </p:nvSpPr>
        <p:spPr>
          <a:xfrm>
            <a:off x="11361495" y="8615045"/>
            <a:ext cx="2927945" cy="610235"/>
          </a:xfrm>
          <a:prstGeom prst="rect">
            <a:avLst/>
          </a:prstGeom>
        </p:spPr>
        <p:txBody>
          <a:bodyPr lIns="0" tIns="0" rIns="0" bIns="0" rtlCol="0" anchor="t">
            <a:spAutoFit/>
          </a:bodyPr>
          <a:lstStyle/>
          <a:p>
            <a:pPr algn="ctr">
              <a:lnSpc>
                <a:spcPts val="4810"/>
              </a:lnSpc>
              <a:spcBef>
                <a:spcPct val="0"/>
              </a:spcBef>
            </a:pPr>
            <a:r>
              <a:rPr lang="en-US" sz="3700" b="1">
                <a:solidFill>
                  <a:srgbClr val="000000"/>
                </a:solidFill>
                <a:latin typeface="Klein Bold"/>
                <a:ea typeface="Klein Bold"/>
                <a:cs typeface="Klein Bold"/>
                <a:sym typeface="Klein Bold"/>
              </a:rPr>
              <a:t>About page </a:t>
            </a:r>
          </a:p>
        </p:txBody>
      </p:sp>
      <p:sp>
        <p:nvSpPr>
          <p:cNvPr id="8" name="TextBox 8"/>
          <p:cNvSpPr txBox="1"/>
          <p:nvPr/>
        </p:nvSpPr>
        <p:spPr>
          <a:xfrm>
            <a:off x="2928519" y="2551680"/>
            <a:ext cx="2785963" cy="610235"/>
          </a:xfrm>
          <a:prstGeom prst="rect">
            <a:avLst/>
          </a:prstGeom>
        </p:spPr>
        <p:txBody>
          <a:bodyPr lIns="0" tIns="0" rIns="0" bIns="0" rtlCol="0" anchor="t">
            <a:spAutoFit/>
          </a:bodyPr>
          <a:lstStyle/>
          <a:p>
            <a:pPr algn="ctr">
              <a:lnSpc>
                <a:spcPts val="4810"/>
              </a:lnSpc>
              <a:spcBef>
                <a:spcPct val="0"/>
              </a:spcBef>
            </a:pPr>
            <a:r>
              <a:rPr lang="en-US" sz="3700" b="1">
                <a:solidFill>
                  <a:srgbClr val="FFFFFF"/>
                </a:solidFill>
                <a:latin typeface="Klein Bold"/>
                <a:ea typeface="Klein Bold"/>
                <a:cs typeface="Klein Bold"/>
                <a:sym typeface="Klein Bold"/>
              </a:rPr>
              <a:t>Home Page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494</Words>
  <Application>Microsoft Office PowerPoint</Application>
  <PresentationFormat>Custom</PresentationFormat>
  <Paragraphs>88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Klein Bold</vt:lpstr>
      <vt:lpstr>Helios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Chandan Choudhury</cp:lastModifiedBy>
  <cp:revision>3</cp:revision>
  <dcterms:created xsi:type="dcterms:W3CDTF">2006-08-16T00:00:00Z</dcterms:created>
  <dcterms:modified xsi:type="dcterms:W3CDTF">2025-03-16T19:15:20Z</dcterms:modified>
  <dc:identifier>DAGh5m--wRA</dc:identifier>
</cp:coreProperties>
</file>